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3" d="100"/>
          <a:sy n="123" d="100"/>
        </p:scale>
        <p:origin x="6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41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min after the opening.
Do: The owner, the operator, or a senior executive opens while this slide is up. Two minutes, in person, or the recorded video as a last resort. Stand to the side until they hand you the room.
Do: Do not change what they said, add to it, or summarize it, and do not promise anything beyond it without permission from the owner or operator. Move straight into the welcome.
Say: “We are spending the next hour on something getting talked about everywhere: AI. I am not here to sell you on it or hype it up. I am here to show you how it can be a practical work assistant.”
Do: Name who this is built for: the people whose jobs run on words, numbers, and decisions. Sales, sales support, finance, purchasing, HR, marketing, leadership. It is not a claim that it suits every job in the building.
Say: “By the time we are done, you will have a simple method you can use this week.”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Say the headline plainly, then stop for a beat. It should land as a challenge, not a warm-up.
Do: Four moves: most people use it to write faster; almost nobody uses it to think; that gap is where the money is; it is true at every desk.
Say: “The easy wins are already picked. The next eighteen months will not be won there.”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Plain English. Do not get technical. Walk the four cards: summarize, organize, explain, draft.
Say: “AI thinks fast, but you still have to think. It does not replace your experience or your judgment. It helps you get there faster.”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This is the trust-building slide. Walk all four points and do not soften them.
Say: “Always review the output before you use it. Do not copy and paste blindly. Read it. Question it. Adjust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Walk the four situations: messy, unclear, rushed, tough.
Say: “Calm, simple work? You do not need it. Messy or hard work? That is exactly when you reach for 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Point at the desks actually represented in the room. Skip the ones that are not.
Do: Outside sales: walk into a builder review with questions instead of a pitch. Inside sales: work out what is missing before you quote. Sales management: look at the numbers and ask what they are hiding. Marketing: turn a job that went well into something you can send out.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This is where the money is, and it is the part most AI training skips entirely. Say so out loud.
Do: Finance: margin moved and nobody can say why. A thinking problem, not a spreadsheet problem. Purchasing: two quotes that are not really comparable. HR: thinking a personnel issue through before acting. Owner or GM: pressure-testing a decision you have already half made.
Say: “No new software. No IT project. Everything on this slide is available the day you walk out.”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4 min.
Do: Brisk. These are boundaries, not a scare slide. Walk the four.
Do: Get approval before you share company information, and know which tool you are in. On an approved workspace your own numbers are the point. On a personal account, strip names and figures.
Say: “Contracts and credit: you decide. Use it to read a contract and tell you what to ask, or to work through a credit picture before the call. It does not get the final say on what we commit to or who we extend terms to.”
Do: Spec, code, and engineering questions go to the engineer of record, the manufacturer, or your designer. One line, then move on. Most of this room never makes those calls.
Do: Say plainly that this is general guidance, not legal advice, and that the dealer should have their attorney review their own policy.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Walk the Four Checks, roughly forty seconds each. Use these words; The Build and The Decisions use the same four.
Match: Does this answer the question I actually asked, about the situation I am actually in?
Source: Every number, name, date, and policy claim gets checked against something real.
Risk: If this is wrong, what breaks? A typo or a warranty claim?
Own It: Would I put my name on this as my own work?
Say: “If you cannot answer all four, do not send it. Your name goes on the output, not the tool’s.”
Do: Keep it brisk. The weight was carried by the previous slide; this one gives them the habit.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Fill in the blank on this slide before the session with the dealer’s actual answer: which tool, and who to ask. Stay off brands and prices. Those date fast and they differ by plan.
Do: If the company has not picked a tool yet, the blank says so, and the rule until it does is simple: personal accounts only, with names and figures stripped. Starter Training can run before that decision is made, and the slide is built for it.
Say: “Use a company-approved workspace. Your company should verify the vendor’s current terms: how they use your data, how long they keep it, what the administrator can see. Those terms change.”
Say: “A paid personal account is not the same thing as a company-controlled workspace. Paying for it does not mean the company controls it.”
Do: Land the bottom line, which is the most important part: do not connect AI to company email, file storage, or the ERP without approval. Connecting a tool to a system is a much bigger decision than pasting text into one, and it is usually made by somebody who did not realize that.
Do: If the dealer has no policy yet, say so plainly and point at the starter policy in the handouts.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
Do: This is the slide that carries the whole argument. Give it more time than you think it needs.
Do: Walk the left column first and be generous about it. Writing an email, cleaning up notes, drafting a job posting. All useful, all real, and it is how most of the room has used it.
Do: Then the right column, slowly. Why does this keep happening. What am I not seeing. What should I ask before I sign. What would change my mind.
Say: “Same tool. Same person. Different question. The first column saves you minutes. The second one changes what you decide.”
Say: “Almost nobody in our industry is in the second column yet. That is the whole opportunity.”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7 min.
Do: This is the piece almost nobody teaches, and it is why most people’s output feels generic. Give it the full seven minutes.
Say: “If you ask a question about your business and never tell it anything about your business, you get an answer about a generic business. That is why it feels shallow.”
Do: Explain the two blocks. The company block is seven lines about the dealership, written once by the owner or operator, dated, and safe to say to a customer. The sample on the slide is a company block, and writing it is the owner’s or operator’s job, not theirs. The desk block is three lines about their own job, and everyone writes their own: my job, who I work with, and what is on my plate.
Say: “Seven lines from the top. Three from you. Paste both above whatever you ask.”
Say: “The rule for both: if you could not say it to a customer, it does not go in.”
Do: That one test replaces a policy lookup. If someone asks about putting real numbers in, the answer is one line: “The version with real numbers is owner-level work, not part of this program.”
Do: Point at Part 2 of the workbook. That is where they draft their three desk lines. It also holds the company block template and a prompt that drafts the public half of it for the owner or operator, and tells you what it could not find rather than inventing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
Do: Core teaching slide. Walk each letter deliberately: Context, Actor, Request, Guardrails, Output.
Say: “Guardrails is the one everybody skips, and it is the one doing the most work. That is where you tell it what not to assume.”
Do: Point out that Context here is the situation. The company block and desk block from the last slide sit above it and do not change from one question to the next.
Say: “Situation. Role. Request. Rules. Format. That is CARGO.”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
Do: Name a situation that fits the room: a customer who has gone quiet, a number you cannot explain, a process that keeps breaking.
Say: “Write five lines on your handout. Context, Actor, Request, Guardrails, Output. Three minutes, nobody is collecting these.”
Do: Give them the time and do not fill the silence. This is the only point in the session where they do something instead of watching.
Do: Then ask two or three people what they put under Guardrails. Only Guardrails. It is the letter everybody skips, and hearing three different answers teaches it faster than a slide.
Watch: If the room is silent, read your own Guardrails line, say “that is the idea,” and move on. A quiet room at minute forty is normal.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4 min.
Do: Pre-built. No typing. Read the CARGO prompt aloud, piece by piece, so the room hears the structure. Then walk what came back on the right.
Say: “Nobody asked it to write anything. They asked it to help work out why the same thing keeps going wrong. That is the second column from a few slides ago.”
Say: “Five minutes ago this was a pile of notes. Now it is a plan and you walk in prepared.”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4 min.
Do: Highlight the guardrails: respectful, direct, calm, not a script.
Say: “This is not a script. This is preparation. You still bring your judgment and your knowledge of the person. But you walk in prepared instead of reactive.”
Do: Note that this one transfers to any hard conversation, whether it is a vendor, a peer, or a customer. The structure does not change.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6 min.
Do: This is the flagship, and it is the one that separates this session from a prompt-writing class. Frame it: margin down forty basis points over two quarters, everybody has a theory.
Do: Point at the Context line and say what is different. This prompt carries the company block from slide 12 plus a small table of margin by product category. That is the whole trick. It is not guessing; it has the numbers.
Do: Point at “company workspace only” on the Context line. Real margin figures go into an approved company workspace, never a personal account.
Do: Point at the Guardrails: use only the figures given, show the arithmetic. That is what keeps it honest and checkable.
Do: Walk what came back, and slow down here. EWP volume up nine percent with margin down two hundred ten basis points, and that single line accounts for thirty-one of the forty. Millwork and framing held.
Say: “It did not brainstorm causes. It found where the money went, and it showed the math so I can check it. That is the difference between a writing tool and a thinking partner.”
Do: Close the loop. The next question is whether it is a price problem or a cost problem, and that one needs a person.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4 min.
Do: Walk the five letters: Simplify, Highlight, Improve, Format, Tighten.
Say: “First answers do not have to be perfect. SHIFT makes them useful.”
Do: Worth one warning: Tighten will cut something that had to stay if you let it. Shorter is not the goal. Usable is.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
Do: Keep this short. Two steps: build it, refine it.
Say: “By the second or third pass you will have something genuinely useful, in the time it used to take to write the first draft.”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
Say: “CARGO is the five questions. This is the prompt that writes you the five answers, and adds three you would not have thought to include.”
Do: Explain the mechanics simply. Paste this in, then paste your rough version underneath in whatever plain words you have. It tells you what is missing, asks two to four questions if something is unclear, and hands back a finished prompt.
Do: Connect it back: the self-check is the Four Checks, run by the tool. They still run their own.
Do: Full copy-and-paste text is Part 5 of the workbook. Tell them the page. This is the single thing most people actually take home and use.
Do: Optional if time allows: run it live on something somebody shouts out. Low risk, because the output is a prompt rather than an answer.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
Do: Quick reinforcement. Do not drag it out.
Say: “Assist your work. Do not outsource your judgment.”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
Do: This is the call to action. Make it small and specific.
Say: “One work issue. One conversation. One set of instructions. Just one, but actually do it.”
Say: “AI is not a replacement for your experience. It is a practical work assistant that helps you think more clearly, prepare more quickly, and communicate more effectively.”</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
Do: Keep this soft and short. Point at the workbook and the starter policy already in their hands, and at the ten prompts in Part 7, the most useful page in there.
Do: Name the next two steps plainly. The Build puts laptops in the room, and everyone builds one real prompt for their own desk. The Decisions is for the owner or GM and the likely point person, about sixty days after The Build, once there is real usage to look at. If the company has not decided whether to run them, say that.
Do: Then the point person. One person, for the department where the company decides to go deep, who keeps the prompts and answers questions. About two hours a month, not a title. Nobody gets named today. The owner or operator starts thinking about who, and the name gets settled in The Decisions.
Say: “This does not stick because of an hour in a room. It sticks because one person decides to keep it alive.”
Do: Do not turn this into a pitch. The materials do the work.</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slide. Use this in place of Example 1 when the room is sales-heavy.
Frame it: “A long-standing builder account is down about twenty percent. You do not know if he lost bids, lost starts, or is buying somewhere else. You have a review Thursday.”
Point at the guardrail: questions, not pitches, and do not guess at his numbers.
Make the point: “It did not tell him what to do. It gave him three things to find out and the questions to find them out with.”
Full version, including the SHIFT pass, is Example 3 in the workbook.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slide. Use when the room is counter staff and inside sales.
Frame it: “A contractor sends a photo and ‘the usual deck package, need it Friday.’ Quoting on assumptions is how you eat a return or a callback.”
The guardrail is the teaching point: do not assume spans, spacing, or grade, and do not design the deck.
Make the point: “The first answer was a good internal checklist. In the workbook you will see the SHIFT pass turn it into a text message the contractor will actually answer. Same content, different job.”
Full version is Example 4 in the workbook.</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slide. Use when the room is purchasing, estimating, or operations management.
Frame it: “Two quotes on the same EWP package. One is lower on paper. Freight, lead times, and maybe the LVL grade are all different.”
Point hard at the guardrail: do not recommend a winner, and do not do math I cannot check. That guardrail is why the answer is useful.
Land it: “It did not pick for him. It told him what was not comparable and what to go ask. He still makes the call.”
Full version is Example 5 in the workbook.</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IGP Blank">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GP Title">
    <p:bg>
      <p:bgPr>
        <a:solidFill>
          <a:srgbClr val="101623"/>
        </a:solidFill>
        <a:effectLst/>
      </p:bgPr>
    </p:bg>
    <p:spTree>
      <p:nvGrpSpPr>
        <p:cNvPr id="1" name=""/>
        <p:cNvGrpSpPr/>
        <p:nvPr/>
      </p:nvGrpSpPr>
      <p:grpSpPr>
        <a:xfrm>
          <a:off x="0" y="0"/>
          <a:ext cx="0" cy="0"/>
          <a:chOff x="0" y="0"/>
          <a:chExt cx="0" cy="0"/>
        </a:xfrm>
      </p:grpSpPr>
      <p:pic>
        <p:nvPicPr>
          <p:cNvPr id="2" name="Image 0" descr="/mnt/skills/plugins/aigp-presentations/assets/logo_reversed.png"/>
          <p:cNvPicPr>
            <a:picLocks noChangeAspect="1"/>
          </p:cNvPicPr>
          <p:nvPr/>
        </p:nvPicPr>
        <p:blipFill>
          <a:blip r:embed="rId2"/>
          <a:stretch>
            <a:fillRect/>
          </a:stretch>
        </p:blipFill>
        <p:spPr>
          <a:xfrm>
            <a:off x="685800" y="365760"/>
            <a:ext cx="1079663" cy="1005840"/>
          </a:xfrm>
          <a:prstGeom prst="rect">
            <a:avLst/>
          </a:prstGeom>
        </p:spPr>
      </p:pic>
      <p:sp>
        <p:nvSpPr>
          <p:cNvPr id="3" name="Text 0"/>
          <p:cNvSpPr>
            <a:spLocks noGrp="1"/>
          </p:cNvSpPr>
          <p:nvPr>
            <p:ph type="body" idx="101" hasCustomPrompt="1"/>
          </p:nvPr>
        </p:nvSpPr>
        <p:spPr>
          <a:xfrm>
            <a:off x="685800" y="1874520"/>
            <a:ext cx="9144000" cy="320040"/>
          </a:xfrm>
          <a:prstGeom prst="rect">
            <a:avLst/>
          </a:prstGeom>
          <a:noFill/>
          <a:ln/>
        </p:spPr>
        <p:txBody>
          <a:bodyPr wrap="square" rtlCol="0"/>
          <a:lstStyle>
            <a:lvl1pPr marL="0" indent="0" algn="l">
              <a:buNone/>
              <a:defRPr lang="en-US" sz="1300" b="1" kern="0" spc="200" dirty="0">
                <a:solidFill>
                  <a:srgbClr val="819DD4"/>
                </a:solidFill>
                <a:latin typeface="Arial" pitchFamily="34" charset="0"/>
                <a:ea typeface="Arial" pitchFamily="34" charset="-122"/>
                <a:cs typeface="Arial" pitchFamily="34" charset="-120"/>
              </a:defRPr>
            </a:lvl1pPr>
          </a:lstStyle>
          <a:p>
            <a:pPr marL="0" indent="0" algn="l">
              <a:buNone/>
            </a:pPr>
            <a:r>
              <a:rPr lang="en-US" sz="1300" b="1" kern="0" spc="200" dirty="0">
                <a:solidFill>
                  <a:srgbClr val="819DD4"/>
                </a:solidFill>
                <a:latin typeface="Arial" pitchFamily="34" charset="0"/>
                <a:ea typeface="Arial" pitchFamily="34" charset="-122"/>
                <a:cs typeface="Arial" pitchFamily="34" charset="-120"/>
              </a:rPr>
              <a:t>EYEBROW LABEL</a:t>
            </a:r>
            <a:endParaRPr lang="en-US" sz="1300" dirty="0"/>
          </a:p>
        </p:txBody>
      </p:sp>
      <p:sp>
        <p:nvSpPr>
          <p:cNvPr id="4" name="Text 0"/>
          <p:cNvSpPr>
            <a:spLocks noGrp="1"/>
          </p:cNvSpPr>
          <p:nvPr>
            <p:ph type="title" idx="102" hasCustomPrompt="1"/>
          </p:nvPr>
        </p:nvSpPr>
        <p:spPr>
          <a:xfrm>
            <a:off x="685800" y="2286000"/>
            <a:ext cx="9875520" cy="2148840"/>
          </a:xfrm>
          <a:prstGeom prst="rect">
            <a:avLst/>
          </a:prstGeom>
          <a:noFill/>
          <a:ln/>
        </p:spPr>
        <p:txBody>
          <a:bodyPr wrap="square" rtlCol="0"/>
          <a:lstStyle>
            <a:lvl1pPr marL="0" indent="0" algn="l">
              <a:lnSpc>
                <a:spcPct val="95000"/>
              </a:lnSpc>
              <a:buNone/>
              <a:defRPr lang="en-US" sz="5800" b="1" dirty="0">
                <a:solidFill>
                  <a:srgbClr val="FFFFFF"/>
                </a:solidFill>
                <a:latin typeface="Arial" pitchFamily="34" charset="0"/>
                <a:ea typeface="Arial" pitchFamily="34" charset="-122"/>
                <a:cs typeface="Arial" pitchFamily="34" charset="-120"/>
              </a:defRPr>
            </a:lvl1pPr>
          </a:lstStyle>
          <a:p>
            <a:pPr marL="0" indent="0" algn="l">
              <a:lnSpc>
                <a:spcPct val="95000"/>
              </a:lnSpc>
              <a:buNone/>
            </a:pPr>
            <a:r>
              <a:rPr lang="en-US" sz="5800" b="1" dirty="0">
                <a:solidFill>
                  <a:srgbClr val="FFFFFF"/>
                </a:solidFill>
                <a:latin typeface="Arial" pitchFamily="34" charset="0"/>
                <a:ea typeface="Arial" pitchFamily="34" charset="-122"/>
                <a:cs typeface="Arial" pitchFamily="34" charset="-120"/>
              </a:rPr>
              <a:t>Presentation title</a:t>
            </a:r>
            <a:endParaRPr lang="en-US" sz="5800" dirty="0"/>
          </a:p>
        </p:txBody>
      </p:sp>
      <p:sp>
        <p:nvSpPr>
          <p:cNvPr id="5" name="Text 0"/>
          <p:cNvSpPr>
            <a:spLocks noGrp="1"/>
          </p:cNvSpPr>
          <p:nvPr>
            <p:ph type="body" idx="103" hasCustomPrompt="1"/>
          </p:nvPr>
        </p:nvSpPr>
        <p:spPr>
          <a:xfrm>
            <a:off x="685800" y="4526280"/>
            <a:ext cx="8229600" cy="868680"/>
          </a:xfrm>
          <a:prstGeom prst="rect">
            <a:avLst/>
          </a:prstGeom>
          <a:noFill/>
          <a:ln/>
        </p:spPr>
        <p:txBody>
          <a:bodyPr wrap="square" rtlCol="0"/>
          <a:lstStyle>
            <a:lvl1pPr marL="0" indent="0" algn="l">
              <a:lnSpc>
                <a:spcPct val="120000"/>
              </a:lnSpc>
              <a:buNone/>
              <a:defRPr lang="en-US" sz="2000" dirty="0">
                <a:solidFill>
                  <a:srgbClr val="D5DCEC"/>
                </a:solidFill>
                <a:latin typeface="Arial" pitchFamily="34" charset="0"/>
                <a:ea typeface="Arial" pitchFamily="34" charset="-122"/>
                <a:cs typeface="Arial" pitchFamily="34" charset="-120"/>
              </a:defRPr>
            </a:lvl1pPr>
          </a:lstStyle>
          <a:p>
            <a:pPr marL="0" indent="0" algn="l">
              <a:lnSpc>
                <a:spcPct val="120000"/>
              </a:lnSpc>
              <a:buNone/>
            </a:pPr>
            <a:r>
              <a:rPr lang="en-US" sz="2000" dirty="0">
                <a:solidFill>
                  <a:srgbClr val="D5DCEC"/>
                </a:solidFill>
                <a:latin typeface="Arial" pitchFamily="34" charset="0"/>
                <a:ea typeface="Arial" pitchFamily="34" charset="-122"/>
                <a:cs typeface="Arial" pitchFamily="34" charset="-120"/>
              </a:rPr>
              <a:t>Subtitle</a:t>
            </a:r>
            <a:endParaRPr lang="en-US" sz="2000" dirty="0"/>
          </a:p>
        </p:txBody>
      </p:sp>
      <p:sp>
        <p:nvSpPr>
          <p:cNvPr id="6" name="Text 0"/>
          <p:cNvSpPr>
            <a:spLocks noGrp="1"/>
          </p:cNvSpPr>
          <p:nvPr>
            <p:ph type="body" idx="104" hasCustomPrompt="1"/>
          </p:nvPr>
        </p:nvSpPr>
        <p:spPr>
          <a:xfrm>
            <a:off x="685800" y="5897880"/>
            <a:ext cx="8229600" cy="320040"/>
          </a:xfrm>
          <a:prstGeom prst="rect">
            <a:avLst/>
          </a:prstGeom>
          <a:noFill/>
          <a:ln/>
        </p:spPr>
        <p:txBody>
          <a:bodyPr wrap="square" rtlCol="0"/>
          <a:lstStyle>
            <a:lvl1pPr marL="0" indent="0" algn="l">
              <a:buNone/>
              <a:defRPr lang="en-US" sz="1400" dirty="0">
                <a:solidFill>
                  <a:srgbClr val="8B95A9"/>
                </a:solidFill>
                <a:latin typeface="Arial" pitchFamily="34" charset="0"/>
                <a:ea typeface="Arial" pitchFamily="34" charset="-122"/>
                <a:cs typeface="Arial" pitchFamily="34" charset="-120"/>
              </a:defRPr>
            </a:lvl1pPr>
          </a:lstStyle>
          <a:p>
            <a:pPr marL="0" indent="0" algn="l">
              <a:buNone/>
            </a:pPr>
            <a:r>
              <a:rPr lang="en-US" sz="1400" dirty="0">
                <a:solidFill>
                  <a:srgbClr val="8B95A9"/>
                </a:solidFill>
                <a:latin typeface="Arial" pitchFamily="34" charset="0"/>
                <a:ea typeface="Arial" pitchFamily="34" charset="-122"/>
                <a:cs typeface="Arial" pitchFamily="34" charset="-120"/>
              </a:rPr>
              <a:t>John Marshall  ·  AI Growth Partners</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GP Section">
    <p:bg>
      <p:bgPr>
        <a:solidFill>
          <a:srgbClr val="2B3F78"/>
        </a:solidFill>
        <a:effectLst/>
      </p:bgPr>
    </p:bg>
    <p:spTree>
      <p:nvGrpSpPr>
        <p:cNvPr id="1" name=""/>
        <p:cNvGrpSpPr/>
        <p:nvPr/>
      </p:nvGrpSpPr>
      <p:grpSpPr>
        <a:xfrm>
          <a:off x="0" y="0"/>
          <a:ext cx="0" cy="0"/>
          <a:chOff x="0" y="0"/>
          <a:chExt cx="0" cy="0"/>
        </a:xfrm>
      </p:grpSpPr>
      <p:pic>
        <p:nvPicPr>
          <p:cNvPr id="2" name="Image 0" descr="/mnt/skills/plugins/aigp-presentations/assets/logo_reversed.png"/>
          <p:cNvPicPr>
            <a:picLocks noChangeAspect="1"/>
          </p:cNvPicPr>
          <p:nvPr/>
        </p:nvPicPr>
        <p:blipFill>
          <a:blip r:embed="rId2"/>
          <a:stretch>
            <a:fillRect/>
          </a:stretch>
        </p:blipFill>
        <p:spPr>
          <a:xfrm>
            <a:off x="685800" y="365760"/>
            <a:ext cx="1079663" cy="1005840"/>
          </a:xfrm>
          <a:prstGeom prst="rect">
            <a:avLst/>
          </a:prstGeom>
        </p:spPr>
      </p:pic>
      <p:sp>
        <p:nvSpPr>
          <p:cNvPr id="3" name="Text 0"/>
          <p:cNvSpPr>
            <a:spLocks noGrp="1"/>
          </p:cNvSpPr>
          <p:nvPr>
            <p:ph type="body" idx="101" hasCustomPrompt="1"/>
          </p:nvPr>
        </p:nvSpPr>
        <p:spPr>
          <a:xfrm>
            <a:off x="685800" y="2331720"/>
            <a:ext cx="2743200" cy="457200"/>
          </a:xfrm>
          <a:prstGeom prst="rect">
            <a:avLst/>
          </a:prstGeom>
          <a:noFill/>
          <a:ln/>
        </p:spPr>
        <p:txBody>
          <a:bodyPr wrap="square" rtlCol="0"/>
          <a:lstStyle>
            <a:lvl1pPr marL="0" indent="0" algn="l">
              <a:buNone/>
              <a:defRPr lang="en-US" sz="2200" b="1" dirty="0">
                <a:solidFill>
                  <a:srgbClr val="C4D1F0"/>
                </a:solidFill>
                <a:latin typeface="Arial" pitchFamily="34" charset="0"/>
                <a:ea typeface="Arial" pitchFamily="34" charset="-122"/>
                <a:cs typeface="Arial" pitchFamily="34" charset="-120"/>
              </a:defRPr>
            </a:lvl1pPr>
          </a:lstStyle>
          <a:p>
            <a:pPr marL="0" indent="0" algn="l">
              <a:buNone/>
            </a:pPr>
            <a:r>
              <a:rPr lang="en-US" sz="2200" b="1" dirty="0">
                <a:solidFill>
                  <a:srgbClr val="C4D1F0"/>
                </a:solidFill>
                <a:latin typeface="Arial" pitchFamily="34" charset="0"/>
                <a:ea typeface="Arial" pitchFamily="34" charset="-122"/>
                <a:cs typeface="Arial" pitchFamily="34" charset="-120"/>
              </a:rPr>
              <a:t>01</a:t>
            </a:r>
            <a:endParaRPr lang="en-US" sz="2200" dirty="0"/>
          </a:p>
        </p:txBody>
      </p:sp>
      <p:sp>
        <p:nvSpPr>
          <p:cNvPr id="4" name="Text 0"/>
          <p:cNvSpPr>
            <a:spLocks noGrp="1"/>
          </p:cNvSpPr>
          <p:nvPr>
            <p:ph type="title" idx="102" hasCustomPrompt="1"/>
          </p:nvPr>
        </p:nvSpPr>
        <p:spPr>
          <a:xfrm>
            <a:off x="685800" y="2834640"/>
            <a:ext cx="10058400" cy="1737360"/>
          </a:xfrm>
          <a:prstGeom prst="rect">
            <a:avLst/>
          </a:prstGeom>
          <a:noFill/>
          <a:ln/>
        </p:spPr>
        <p:txBody>
          <a:bodyPr wrap="square" rtlCol="0"/>
          <a:lstStyle>
            <a:lvl1pPr marL="0" indent="0" algn="l">
              <a:buNone/>
              <a:defRPr lang="en-US" sz="4800" b="1" dirty="0">
                <a:solidFill>
                  <a:srgbClr val="FFFFFF"/>
                </a:solidFill>
                <a:latin typeface="Arial" pitchFamily="34" charset="0"/>
                <a:ea typeface="Arial" pitchFamily="34" charset="-122"/>
                <a:cs typeface="Arial" pitchFamily="34" charset="-120"/>
              </a:defRPr>
            </a:lvl1pPr>
          </a:lstStyle>
          <a:p>
            <a:pPr marL="0" indent="0" algn="l">
              <a:buNone/>
            </a:pPr>
            <a:r>
              <a:rPr lang="en-US" sz="4800" b="1" dirty="0">
                <a:solidFill>
                  <a:srgbClr val="FFFFFF"/>
                </a:solidFill>
                <a:latin typeface="Arial" pitchFamily="34" charset="0"/>
                <a:ea typeface="Arial" pitchFamily="34" charset="-122"/>
                <a:cs typeface="Arial" pitchFamily="34" charset="-120"/>
              </a:rPr>
              <a:t>Section title</a:t>
            </a:r>
            <a:endParaRPr lang="en-US" sz="4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GP 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rtlCol="0"/>
          <a:lstStyle>
            <a:lvl1pPr marL="0" indent="0" algn="l">
              <a:buNone/>
              <a:defRPr lang="en-US" sz="1200" b="1" kern="0" spc="200" dirty="0">
                <a:solidFill>
                  <a:srgbClr val="4767BD"/>
                </a:solidFill>
                <a:latin typeface="Arial" pitchFamily="34" charset="0"/>
                <a:ea typeface="Arial" pitchFamily="34" charset="-122"/>
                <a:cs typeface="Arial" pitchFamily="34" charset="-120"/>
              </a:defRPr>
            </a:lvl1pPr>
          </a:lstStyle>
          <a:p>
            <a:pPr marL="0" indent="0" algn="l">
              <a:buNone/>
            </a:pPr>
            <a:r>
              <a:rPr lang="en-US" sz="1200" b="1" kern="0" spc="200" dirty="0">
                <a:solidFill>
                  <a:srgbClr val="4767BD"/>
                </a:solidFill>
                <a:latin typeface="Arial" pitchFamily="34" charset="0"/>
                <a:ea typeface="Arial" pitchFamily="34" charset="-122"/>
                <a:cs typeface="Arial" pitchFamily="34" charset="-120"/>
              </a:rPr>
              <a:t>EYEBROW LABEL</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rtlCol="0"/>
          <a:lstStyle>
            <a:lvl1pPr marL="0" indent="0" algn="l">
              <a:buNone/>
              <a:defRPr lang="en-US" sz="3400" b="1" dirty="0">
                <a:solidFill>
                  <a:srgbClr val="101623"/>
                </a:solidFill>
                <a:latin typeface="Arial" pitchFamily="34" charset="0"/>
                <a:ea typeface="Arial" pitchFamily="34" charset="-122"/>
                <a:cs typeface="Arial" pitchFamily="34" charset="-120"/>
              </a:defRPr>
            </a:lvl1pPr>
          </a:lstStyle>
          <a:p>
            <a:pPr marL="0" indent="0" algn="l">
              <a:buNone/>
            </a:pPr>
            <a:r>
              <a:rPr lang="en-US" sz="3400" b="1" dirty="0">
                <a:solidFill>
                  <a:srgbClr val="101623"/>
                </a:solidFill>
                <a:latin typeface="Arial" pitchFamily="34" charset="0"/>
                <a:ea typeface="Arial" pitchFamily="34" charset="-122"/>
                <a:cs typeface="Arial" pitchFamily="34" charset="-120"/>
              </a:rPr>
              <a:t>Slide title</a:t>
            </a:r>
            <a:endParaRPr lang="en-US" sz="3400" dirty="0"/>
          </a:p>
        </p:txBody>
      </p:sp>
      <p:sp>
        <p:nvSpPr>
          <p:cNvPr id="4" name="Text 0"/>
          <p:cNvSpPr>
            <a:spLocks noGrp="1"/>
          </p:cNvSpPr>
          <p:nvPr>
            <p:ph type="body" idx="102" hasCustomPrompt="1"/>
          </p:nvPr>
        </p:nvSpPr>
        <p:spPr>
          <a:xfrm>
            <a:off x="685800" y="2194560"/>
            <a:ext cx="10817352" cy="3886200"/>
          </a:xfrm>
          <a:prstGeom prst="rect">
            <a:avLst/>
          </a:prstGeom>
          <a:noFill/>
          <a:ln/>
        </p:spPr>
        <p:txBody>
          <a:bodyPr wrap="square" rtlCol="0"/>
          <a:lstStyle>
            <a:lvl1pPr marL="0" indent="0" algn="l">
              <a:lnSpc>
                <a:spcPct val="115000"/>
              </a:lnSpc>
              <a:buNone/>
              <a:defRPr lang="en-US" sz="1800" dirty="0">
                <a:solidFill>
                  <a:srgbClr val="101623"/>
                </a:solidFill>
                <a:latin typeface="Arial" pitchFamily="34" charset="0"/>
                <a:ea typeface="Arial" pitchFamily="34" charset="-122"/>
                <a:cs typeface="Arial" pitchFamily="34" charset="-120"/>
              </a:defRPr>
            </a:lvl1pPr>
          </a:lstStyle>
          <a:p>
            <a:pPr marL="0" indent="0" algn="l">
              <a:lnSpc>
                <a:spcPct val="115000"/>
              </a:lnSpc>
              <a:buNone/>
            </a:pPr>
            <a:r>
              <a:rPr lang="en-US" sz="1800" dirty="0">
                <a:solidFill>
                  <a:srgbClr val="101623"/>
                </a:solidFill>
                <a:latin typeface="Arial" pitchFamily="34" charset="0"/>
                <a:ea typeface="Arial" pitchFamily="34" charset="-122"/>
                <a:cs typeface="Arial" pitchFamily="34" charset="-120"/>
              </a:rPr>
              <a:t>Body text</a:t>
            </a:r>
            <a:endParaRPr lang="en-US" sz="1800" dirty="0"/>
          </a:p>
        </p:txBody>
      </p:sp>
      <p:pic>
        <p:nvPicPr>
          <p:cNvPr id="5" name="Image 0" descr="/mnt/skills/plugins/aigp-presentations/assets/logo_mark.png"/>
          <p:cNvPicPr>
            <a:picLocks noChangeAspect="1"/>
          </p:cNvPicPr>
          <p:nvPr/>
        </p:nvPicPr>
        <p:blipFill>
          <a:blip r:embed="rId2"/>
          <a:stretch>
            <a:fillRect/>
          </a:stretch>
        </p:blipFill>
        <p:spPr>
          <a:xfrm>
            <a:off x="685800" y="6272784"/>
            <a:ext cx="362712" cy="310896"/>
          </a:xfrm>
          <a:prstGeom prst="rect">
            <a:avLst/>
          </a:prstGeom>
        </p:spPr>
      </p:pic>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GP Two Column">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rtlCol="0"/>
          <a:lstStyle>
            <a:lvl1pPr marL="0" indent="0" algn="l">
              <a:buNone/>
              <a:defRPr lang="en-US" sz="1200" b="1" kern="0" spc="200" dirty="0">
                <a:solidFill>
                  <a:srgbClr val="4767BD"/>
                </a:solidFill>
                <a:latin typeface="Arial" pitchFamily="34" charset="0"/>
                <a:ea typeface="Arial" pitchFamily="34" charset="-122"/>
                <a:cs typeface="Arial" pitchFamily="34" charset="-120"/>
              </a:defRPr>
            </a:lvl1pPr>
          </a:lstStyle>
          <a:p>
            <a:pPr marL="0" indent="0" algn="l">
              <a:buNone/>
            </a:pPr>
            <a:r>
              <a:rPr lang="en-US" sz="1200" b="1" kern="0" spc="200" dirty="0">
                <a:solidFill>
                  <a:srgbClr val="4767BD"/>
                </a:solidFill>
                <a:latin typeface="Arial" pitchFamily="34" charset="0"/>
                <a:ea typeface="Arial" pitchFamily="34" charset="-122"/>
                <a:cs typeface="Arial" pitchFamily="34" charset="-120"/>
              </a:rPr>
              <a:t>EYEBROW LABEL</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rtlCol="0"/>
          <a:lstStyle>
            <a:lvl1pPr marL="0" indent="0" algn="l">
              <a:buNone/>
              <a:defRPr lang="en-US" sz="3400" b="1" dirty="0">
                <a:solidFill>
                  <a:srgbClr val="101623"/>
                </a:solidFill>
                <a:latin typeface="Arial" pitchFamily="34" charset="0"/>
                <a:ea typeface="Arial" pitchFamily="34" charset="-122"/>
                <a:cs typeface="Arial" pitchFamily="34" charset="-120"/>
              </a:defRPr>
            </a:lvl1pPr>
          </a:lstStyle>
          <a:p>
            <a:pPr marL="0" indent="0" algn="l">
              <a:buNone/>
            </a:pPr>
            <a:r>
              <a:rPr lang="en-US" sz="3400" b="1" dirty="0">
                <a:solidFill>
                  <a:srgbClr val="101623"/>
                </a:solidFill>
                <a:latin typeface="Arial" pitchFamily="34" charset="0"/>
                <a:ea typeface="Arial" pitchFamily="34" charset="-122"/>
                <a:cs typeface="Arial" pitchFamily="34" charset="-120"/>
              </a:rPr>
              <a:t>Slide title</a:t>
            </a:r>
            <a:endParaRPr lang="en-US" sz="3400" dirty="0"/>
          </a:p>
        </p:txBody>
      </p:sp>
      <p:sp>
        <p:nvSpPr>
          <p:cNvPr id="4" name="Text 0"/>
          <p:cNvSpPr>
            <a:spLocks noGrp="1"/>
          </p:cNvSpPr>
          <p:nvPr>
            <p:ph type="body" idx="102" hasCustomPrompt="1"/>
          </p:nvPr>
        </p:nvSpPr>
        <p:spPr>
          <a:xfrm>
            <a:off x="685800" y="2194560"/>
            <a:ext cx="5212080" cy="3886200"/>
          </a:xfrm>
          <a:prstGeom prst="rect">
            <a:avLst/>
          </a:prstGeom>
          <a:noFill/>
          <a:ln/>
        </p:spPr>
        <p:txBody>
          <a:bodyPr wrap="square" rtlCol="0"/>
          <a:lstStyle>
            <a:lvl1pPr marL="0" indent="0" algn="l">
              <a:lnSpc>
                <a:spcPct val="115000"/>
              </a:lnSpc>
              <a:buNone/>
              <a:defRPr lang="en-US" sz="1700" dirty="0">
                <a:solidFill>
                  <a:srgbClr val="101623"/>
                </a:solidFill>
                <a:latin typeface="Arial" pitchFamily="34" charset="0"/>
                <a:ea typeface="Arial" pitchFamily="34" charset="-122"/>
                <a:cs typeface="Arial" pitchFamily="34" charset="-120"/>
              </a:defRPr>
            </a:lvl1pPr>
          </a:lstStyle>
          <a:p>
            <a:pPr marL="0" indent="0" algn="l">
              <a:lnSpc>
                <a:spcPct val="115000"/>
              </a:lnSpc>
              <a:buNone/>
            </a:pPr>
            <a:r>
              <a:rPr lang="en-US" sz="1700" dirty="0">
                <a:solidFill>
                  <a:srgbClr val="101623"/>
                </a:solidFill>
                <a:latin typeface="Arial" pitchFamily="34" charset="0"/>
                <a:ea typeface="Arial" pitchFamily="34" charset="-122"/>
                <a:cs typeface="Arial" pitchFamily="34" charset="-120"/>
              </a:rPr>
              <a:t>Left column</a:t>
            </a:r>
            <a:endParaRPr lang="en-US" sz="1700" dirty="0"/>
          </a:p>
        </p:txBody>
      </p:sp>
      <p:sp>
        <p:nvSpPr>
          <p:cNvPr id="5" name="Text 0"/>
          <p:cNvSpPr>
            <a:spLocks noGrp="1"/>
          </p:cNvSpPr>
          <p:nvPr>
            <p:ph type="body" idx="103" hasCustomPrompt="1"/>
          </p:nvPr>
        </p:nvSpPr>
        <p:spPr>
          <a:xfrm>
            <a:off x="6291072" y="2194560"/>
            <a:ext cx="5212080" cy="3886200"/>
          </a:xfrm>
          <a:prstGeom prst="rect">
            <a:avLst/>
          </a:prstGeom>
          <a:noFill/>
          <a:ln/>
        </p:spPr>
        <p:txBody>
          <a:bodyPr wrap="square" rtlCol="0"/>
          <a:lstStyle>
            <a:lvl1pPr marL="0" indent="0" algn="l">
              <a:lnSpc>
                <a:spcPct val="115000"/>
              </a:lnSpc>
              <a:buNone/>
              <a:defRPr lang="en-US" sz="1700" dirty="0">
                <a:solidFill>
                  <a:srgbClr val="101623"/>
                </a:solidFill>
                <a:latin typeface="Arial" pitchFamily="34" charset="0"/>
                <a:ea typeface="Arial" pitchFamily="34" charset="-122"/>
                <a:cs typeface="Arial" pitchFamily="34" charset="-120"/>
              </a:defRPr>
            </a:lvl1pPr>
          </a:lstStyle>
          <a:p>
            <a:pPr marL="0" indent="0" algn="l">
              <a:lnSpc>
                <a:spcPct val="115000"/>
              </a:lnSpc>
              <a:buNone/>
            </a:pPr>
            <a:r>
              <a:rPr lang="en-US" sz="1700" dirty="0">
                <a:solidFill>
                  <a:srgbClr val="101623"/>
                </a:solidFill>
                <a:latin typeface="Arial" pitchFamily="34" charset="0"/>
                <a:ea typeface="Arial" pitchFamily="34" charset="-122"/>
                <a:cs typeface="Arial" pitchFamily="34" charset="-120"/>
              </a:rPr>
              <a:t>Right column</a:t>
            </a:r>
            <a:endParaRPr lang="en-US" sz="1700" dirty="0"/>
          </a:p>
        </p:txBody>
      </p:sp>
      <p:pic>
        <p:nvPicPr>
          <p:cNvPr id="6" name="Image 0" descr="/mnt/skills/plugins/aigp-presentations/assets/logo_mark.png"/>
          <p:cNvPicPr>
            <a:picLocks noChangeAspect="1"/>
          </p:cNvPicPr>
          <p:nvPr/>
        </p:nvPicPr>
        <p:blipFill>
          <a:blip r:embed="rId2"/>
          <a:stretch>
            <a:fillRect/>
          </a:stretch>
        </p:blipFill>
        <p:spPr>
          <a:xfrm>
            <a:off x="685800" y="6272784"/>
            <a:ext cx="362712" cy="310896"/>
          </a:xfrm>
          <a:prstGeom prst="rect">
            <a:avLst/>
          </a:prstGeom>
        </p:spPr>
      </p:pic>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GP Big Numb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040880" y="685800"/>
            <a:ext cx="4462272" cy="5349240"/>
          </a:xfrm>
          <a:prstGeom prst="rect">
            <a:avLst/>
          </a:prstGeom>
          <a:solidFill>
            <a:srgbClr val="EEF1F8"/>
          </a:solidFill>
          <a:ln w="12700">
            <a:solidFill>
              <a:srgbClr val="EEF1F8"/>
            </a:solidFill>
            <a:prstDash val="solid"/>
          </a:ln>
        </p:spPr>
      </p:sp>
      <p:sp>
        <p:nvSpPr>
          <p:cNvPr id="3" name="Text 1"/>
          <p:cNvSpPr>
            <a:spLocks noGrp="1"/>
          </p:cNvSpPr>
          <p:nvPr>
            <p:ph type="body" idx="101" hasCustomPrompt="1"/>
          </p:nvPr>
        </p:nvSpPr>
        <p:spPr>
          <a:xfrm>
            <a:off x="685800" y="822960"/>
            <a:ext cx="5852160" cy="292608"/>
          </a:xfrm>
          <a:prstGeom prst="rect">
            <a:avLst/>
          </a:prstGeom>
          <a:noFill/>
          <a:ln/>
        </p:spPr>
        <p:txBody>
          <a:bodyPr wrap="square" rtlCol="0"/>
          <a:lstStyle>
            <a:lvl1pPr marL="0" indent="0" algn="l">
              <a:buNone/>
              <a:defRPr lang="en-US" sz="1200" b="1" kern="0" spc="200" dirty="0">
                <a:solidFill>
                  <a:srgbClr val="4767BD"/>
                </a:solidFill>
                <a:latin typeface="Arial" pitchFamily="34" charset="0"/>
                <a:ea typeface="Arial" pitchFamily="34" charset="-122"/>
                <a:cs typeface="Arial" pitchFamily="34" charset="-120"/>
              </a:defRPr>
            </a:lvl1pPr>
          </a:lstStyle>
          <a:p>
            <a:pPr marL="0" indent="0" algn="l">
              <a:buNone/>
            </a:pPr>
            <a:r>
              <a:rPr lang="en-US" sz="1200" b="1" kern="0" spc="200" dirty="0">
                <a:solidFill>
                  <a:srgbClr val="4767BD"/>
                </a:solidFill>
                <a:latin typeface="Arial" pitchFamily="34" charset="0"/>
                <a:ea typeface="Arial" pitchFamily="34" charset="-122"/>
                <a:cs typeface="Arial" pitchFamily="34" charset="-120"/>
              </a:rPr>
              <a:t>EYEBROW LABEL</a:t>
            </a:r>
            <a:endParaRPr lang="en-US" sz="1200" dirty="0"/>
          </a:p>
        </p:txBody>
      </p:sp>
      <p:sp>
        <p:nvSpPr>
          <p:cNvPr id="4" name="Text 1"/>
          <p:cNvSpPr>
            <a:spLocks noGrp="1"/>
          </p:cNvSpPr>
          <p:nvPr>
            <p:ph type="title" idx="102" hasCustomPrompt="1"/>
          </p:nvPr>
        </p:nvSpPr>
        <p:spPr>
          <a:xfrm>
            <a:off x="685800" y="1188720"/>
            <a:ext cx="5852160" cy="1783080"/>
          </a:xfrm>
          <a:prstGeom prst="rect">
            <a:avLst/>
          </a:prstGeom>
          <a:noFill/>
          <a:ln/>
        </p:spPr>
        <p:txBody>
          <a:bodyPr wrap="square" rtlCol="0"/>
          <a:lstStyle>
            <a:lvl1pPr marL="0" indent="0" algn="l">
              <a:buNone/>
              <a:defRPr lang="en-US" sz="3400" b="1" dirty="0">
                <a:solidFill>
                  <a:srgbClr val="101623"/>
                </a:solidFill>
                <a:latin typeface="Arial" pitchFamily="34" charset="0"/>
                <a:ea typeface="Arial" pitchFamily="34" charset="-122"/>
                <a:cs typeface="Arial" pitchFamily="34" charset="-120"/>
              </a:defRPr>
            </a:lvl1pPr>
          </a:lstStyle>
          <a:p>
            <a:pPr marL="0" indent="0" algn="l">
              <a:buNone/>
            </a:pPr>
            <a:r>
              <a:rPr lang="en-US" sz="3400" b="1" dirty="0">
                <a:solidFill>
                  <a:srgbClr val="101623"/>
                </a:solidFill>
                <a:latin typeface="Arial" pitchFamily="34" charset="0"/>
                <a:ea typeface="Arial" pitchFamily="34" charset="-122"/>
                <a:cs typeface="Arial" pitchFamily="34" charset="-120"/>
              </a:rPr>
              <a:t>The claim the number proves</a:t>
            </a:r>
            <a:endParaRPr lang="en-US" sz="3400" dirty="0"/>
          </a:p>
        </p:txBody>
      </p:sp>
      <p:sp>
        <p:nvSpPr>
          <p:cNvPr id="5" name="Text 1"/>
          <p:cNvSpPr>
            <a:spLocks noGrp="1"/>
          </p:cNvSpPr>
          <p:nvPr>
            <p:ph type="body" idx="103" hasCustomPrompt="1"/>
          </p:nvPr>
        </p:nvSpPr>
        <p:spPr>
          <a:xfrm>
            <a:off x="685800" y="3108960"/>
            <a:ext cx="5852160" cy="2971800"/>
          </a:xfrm>
          <a:prstGeom prst="rect">
            <a:avLst/>
          </a:prstGeom>
          <a:noFill/>
          <a:ln/>
        </p:spPr>
        <p:txBody>
          <a:bodyPr wrap="square" rtlCol="0"/>
          <a:lstStyle>
            <a:lvl1pPr marL="0" indent="0" algn="l">
              <a:lnSpc>
                <a:spcPct val="120000"/>
              </a:lnSpc>
              <a:buNone/>
              <a:defRPr lang="en-US" sz="1600" dirty="0">
                <a:solidFill>
                  <a:srgbClr val="101623"/>
                </a:solidFill>
                <a:latin typeface="Arial" pitchFamily="34" charset="0"/>
                <a:ea typeface="Arial" pitchFamily="34" charset="-122"/>
                <a:cs typeface="Arial" pitchFamily="34" charset="-120"/>
              </a:defRPr>
            </a:lvl1pPr>
          </a:lstStyle>
          <a:p>
            <a:pPr marL="0" indent="0" algn="l">
              <a:lnSpc>
                <a:spcPct val="120000"/>
              </a:lnSpc>
              <a:buNone/>
            </a:pPr>
            <a:r>
              <a:rPr lang="en-US" sz="1600" dirty="0">
                <a:solidFill>
                  <a:srgbClr val="101623"/>
                </a:solidFill>
                <a:latin typeface="Arial" pitchFamily="34" charset="0"/>
                <a:ea typeface="Arial" pitchFamily="34" charset="-122"/>
                <a:cs typeface="Arial" pitchFamily="34" charset="-120"/>
              </a:rPr>
              <a:t>Supporting text</a:t>
            </a:r>
            <a:endParaRPr lang="en-US" sz="1600" dirty="0"/>
          </a:p>
        </p:txBody>
      </p:sp>
      <p:sp>
        <p:nvSpPr>
          <p:cNvPr id="6" name="Text 1"/>
          <p:cNvSpPr>
            <a:spLocks noGrp="1"/>
          </p:cNvSpPr>
          <p:nvPr>
            <p:ph type="body" idx="104" hasCustomPrompt="1"/>
          </p:nvPr>
        </p:nvSpPr>
        <p:spPr>
          <a:xfrm>
            <a:off x="7498080" y="2148840"/>
            <a:ext cx="3657600" cy="1097280"/>
          </a:xfrm>
          <a:prstGeom prst="rect">
            <a:avLst/>
          </a:prstGeom>
          <a:noFill/>
          <a:ln/>
        </p:spPr>
        <p:txBody>
          <a:bodyPr wrap="square" rtlCol="0"/>
          <a:lstStyle>
            <a:lvl1pPr marL="0" indent="0" algn="l">
              <a:buNone/>
              <a:defRPr lang="en-US" sz="6000" b="1" dirty="0">
                <a:solidFill>
                  <a:srgbClr val="2B3F78"/>
                </a:solidFill>
                <a:latin typeface="Arial" pitchFamily="34" charset="0"/>
                <a:ea typeface="Arial" pitchFamily="34" charset="-122"/>
                <a:cs typeface="Arial" pitchFamily="34" charset="-120"/>
              </a:defRPr>
            </a:lvl1pPr>
          </a:lstStyle>
          <a:p>
            <a:pPr marL="0" indent="0" algn="l">
              <a:buNone/>
            </a:pPr>
            <a:r>
              <a:rPr lang="en-US" sz="6000" b="1" dirty="0">
                <a:solidFill>
                  <a:srgbClr val="2B3F78"/>
                </a:solidFill>
                <a:latin typeface="Arial" pitchFamily="34" charset="0"/>
                <a:ea typeface="Arial" pitchFamily="34" charset="-122"/>
                <a:cs typeface="Arial" pitchFamily="34" charset="-120"/>
              </a:rPr>
              <a:t>$000,000</a:t>
            </a:r>
            <a:endParaRPr lang="en-US" sz="6000" dirty="0"/>
          </a:p>
        </p:txBody>
      </p:sp>
      <p:sp>
        <p:nvSpPr>
          <p:cNvPr id="7" name="Text 1"/>
          <p:cNvSpPr>
            <a:spLocks noGrp="1"/>
          </p:cNvSpPr>
          <p:nvPr>
            <p:ph type="body" idx="105" hasCustomPrompt="1"/>
          </p:nvPr>
        </p:nvSpPr>
        <p:spPr>
          <a:xfrm>
            <a:off x="7498080" y="3383280"/>
            <a:ext cx="3566160" cy="1005840"/>
          </a:xfrm>
          <a:prstGeom prst="rect">
            <a:avLst/>
          </a:prstGeom>
          <a:noFill/>
          <a:ln/>
        </p:spPr>
        <p:txBody>
          <a:bodyPr wrap="square" rtlCol="0"/>
          <a:lstStyle>
            <a:lvl1pPr marL="0" indent="0" algn="l">
              <a:lnSpc>
                <a:spcPct val="120000"/>
              </a:lnSpc>
              <a:buNone/>
              <a:defRPr lang="en-US" sz="1600" dirty="0">
                <a:solidFill>
                  <a:srgbClr val="4A5468"/>
                </a:solidFill>
                <a:latin typeface="Arial" pitchFamily="34" charset="0"/>
                <a:ea typeface="Arial" pitchFamily="34" charset="-122"/>
                <a:cs typeface="Arial" pitchFamily="34" charset="-120"/>
              </a:defRPr>
            </a:lvl1pPr>
          </a:lstStyle>
          <a:p>
            <a:pPr marL="0" indent="0" algn="l">
              <a:lnSpc>
                <a:spcPct val="120000"/>
              </a:lnSpc>
              <a:buNone/>
            </a:pPr>
            <a:r>
              <a:rPr lang="en-US" sz="1600" dirty="0">
                <a:solidFill>
                  <a:srgbClr val="4A5468"/>
                </a:solidFill>
                <a:latin typeface="Arial" pitchFamily="34" charset="0"/>
                <a:ea typeface="Arial" pitchFamily="34" charset="-122"/>
                <a:cs typeface="Arial" pitchFamily="34" charset="-120"/>
              </a:rPr>
              <a:t>What the number measures</a:t>
            </a:r>
            <a:endParaRPr lang="en-US" sz="1600" dirty="0"/>
          </a:p>
        </p:txBody>
      </p:sp>
      <p:pic>
        <p:nvPicPr>
          <p:cNvPr id="8" name="Image 0" descr="/mnt/skills/plugins/aigp-presentations/assets/logo_mark.png"/>
          <p:cNvPicPr>
            <a:picLocks noChangeAspect="1"/>
          </p:cNvPicPr>
          <p:nvPr/>
        </p:nvPicPr>
        <p:blipFill>
          <a:blip r:embed="rId2"/>
          <a:stretch>
            <a:fillRect/>
          </a:stretch>
        </p:blipFill>
        <p:spPr>
          <a:xfrm>
            <a:off x="685800" y="6272784"/>
            <a:ext cx="362712" cy="310896"/>
          </a:xfrm>
          <a:prstGeom prst="rect">
            <a:avLst/>
          </a:prstGeom>
        </p:spPr>
      </p:pic>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GP Quot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1280160" y="1051560"/>
            <a:ext cx="9601200" cy="292608"/>
          </a:xfrm>
          <a:prstGeom prst="rect">
            <a:avLst/>
          </a:prstGeom>
          <a:noFill/>
          <a:ln/>
        </p:spPr>
        <p:txBody>
          <a:bodyPr wrap="square" rtlCol="0"/>
          <a:lstStyle>
            <a:lvl1pPr marL="0" indent="0" algn="l">
              <a:buNone/>
              <a:defRPr lang="en-US" sz="1200" b="1" kern="0" spc="200" dirty="0">
                <a:solidFill>
                  <a:srgbClr val="4767BD"/>
                </a:solidFill>
                <a:latin typeface="Arial" pitchFamily="34" charset="0"/>
                <a:ea typeface="Arial" pitchFamily="34" charset="-122"/>
                <a:cs typeface="Arial" pitchFamily="34" charset="-120"/>
              </a:defRPr>
            </a:lvl1pPr>
          </a:lstStyle>
          <a:p>
            <a:pPr marL="0" indent="0" algn="l">
              <a:buNone/>
            </a:pPr>
            <a:r>
              <a:rPr lang="en-US" sz="1200" b="1" kern="0" spc="200" dirty="0">
                <a:solidFill>
                  <a:srgbClr val="4767BD"/>
                </a:solidFill>
                <a:latin typeface="Arial" pitchFamily="34" charset="0"/>
                <a:ea typeface="Arial" pitchFamily="34" charset="-122"/>
                <a:cs typeface="Arial" pitchFamily="34" charset="-120"/>
              </a:rPr>
              <a:t>EYEBROW LABEL</a:t>
            </a:r>
            <a:endParaRPr lang="en-US" sz="1200" dirty="0"/>
          </a:p>
        </p:txBody>
      </p:sp>
      <p:sp>
        <p:nvSpPr>
          <p:cNvPr id="3" name="Text 0"/>
          <p:cNvSpPr>
            <a:spLocks noGrp="1"/>
          </p:cNvSpPr>
          <p:nvPr>
            <p:ph type="body" idx="101" hasCustomPrompt="1"/>
          </p:nvPr>
        </p:nvSpPr>
        <p:spPr>
          <a:xfrm>
            <a:off x="1280160" y="1508760"/>
            <a:ext cx="9601200" cy="3108960"/>
          </a:xfrm>
          <a:prstGeom prst="rect">
            <a:avLst/>
          </a:prstGeom>
          <a:noFill/>
          <a:ln/>
        </p:spPr>
        <p:txBody>
          <a:bodyPr wrap="square" rtlCol="0"/>
          <a:lstStyle>
            <a:lvl1pPr marL="0" indent="0" algn="l">
              <a:lnSpc>
                <a:spcPct val="120000"/>
              </a:lnSpc>
              <a:buNone/>
              <a:defRPr lang="en-US" sz="3000" b="1" dirty="0">
                <a:solidFill>
                  <a:srgbClr val="101623"/>
                </a:solidFill>
                <a:latin typeface="Arial" pitchFamily="34" charset="0"/>
                <a:ea typeface="Arial" pitchFamily="34" charset="-122"/>
                <a:cs typeface="Arial" pitchFamily="34" charset="-120"/>
              </a:defRPr>
            </a:lvl1pPr>
          </a:lstStyle>
          <a:p>
            <a:pPr marL="0" indent="0" algn="l">
              <a:lnSpc>
                <a:spcPct val="120000"/>
              </a:lnSpc>
              <a:buNone/>
            </a:pPr>
            <a:r>
              <a:rPr lang="en-US" sz="3000" b="1" dirty="0">
                <a:solidFill>
                  <a:srgbClr val="101623"/>
                </a:solidFill>
                <a:latin typeface="Arial" pitchFamily="34" charset="0"/>
                <a:ea typeface="Arial" pitchFamily="34" charset="-122"/>
                <a:cs typeface="Arial" pitchFamily="34" charset="-120"/>
              </a:rPr>
              <a:t>“Quote text.”</a:t>
            </a:r>
            <a:endParaRPr lang="en-US" sz="3000" dirty="0"/>
          </a:p>
        </p:txBody>
      </p:sp>
      <p:sp>
        <p:nvSpPr>
          <p:cNvPr id="4" name="Text 0"/>
          <p:cNvSpPr>
            <a:spLocks noGrp="1"/>
          </p:cNvSpPr>
          <p:nvPr>
            <p:ph type="body" idx="102" hasCustomPrompt="1"/>
          </p:nvPr>
        </p:nvSpPr>
        <p:spPr>
          <a:xfrm>
            <a:off x="1280160" y="4846320"/>
            <a:ext cx="9144000" cy="320040"/>
          </a:xfrm>
          <a:prstGeom prst="rect">
            <a:avLst/>
          </a:prstGeom>
          <a:noFill/>
          <a:ln/>
        </p:spPr>
        <p:txBody>
          <a:bodyPr wrap="square" rtlCol="0"/>
          <a:lstStyle>
            <a:lvl1pPr marL="0" indent="0" algn="l">
              <a:buNone/>
              <a:defRPr lang="en-US" sz="1600" b="1" dirty="0">
                <a:solidFill>
                  <a:srgbClr val="101623"/>
                </a:solidFill>
                <a:latin typeface="Arial" pitchFamily="34" charset="0"/>
                <a:ea typeface="Arial" pitchFamily="34" charset="-122"/>
                <a:cs typeface="Arial" pitchFamily="34" charset="-120"/>
              </a:defRPr>
            </a:lvl1pPr>
          </a:lstStyle>
          <a:p>
            <a:pPr marL="0" indent="0" algn="l">
              <a:buNone/>
            </a:pPr>
            <a:r>
              <a:rPr lang="en-US" sz="1600" b="1" dirty="0">
                <a:solidFill>
                  <a:srgbClr val="101623"/>
                </a:solidFill>
                <a:latin typeface="Arial" pitchFamily="34" charset="0"/>
                <a:ea typeface="Arial" pitchFamily="34" charset="-122"/>
                <a:cs typeface="Arial" pitchFamily="34" charset="-120"/>
              </a:rPr>
              <a:t>Name</a:t>
            </a:r>
            <a:endParaRPr lang="en-US" sz="1600" dirty="0"/>
          </a:p>
        </p:txBody>
      </p:sp>
      <p:sp>
        <p:nvSpPr>
          <p:cNvPr id="5" name="Text 0"/>
          <p:cNvSpPr>
            <a:spLocks noGrp="1"/>
          </p:cNvSpPr>
          <p:nvPr>
            <p:ph type="body" idx="103" hasCustomPrompt="1"/>
          </p:nvPr>
        </p:nvSpPr>
        <p:spPr>
          <a:xfrm>
            <a:off x="1280160" y="5193792"/>
            <a:ext cx="9144000" cy="320040"/>
          </a:xfrm>
          <a:prstGeom prst="rect">
            <a:avLst/>
          </a:prstGeom>
          <a:noFill/>
          <a:ln/>
        </p:spPr>
        <p:txBody>
          <a:bodyPr wrap="square" rtlCol="0"/>
          <a:lstStyle>
            <a:lvl1pPr marL="0" indent="0" algn="l">
              <a:buNone/>
              <a:defRPr lang="en-US" sz="1400" dirty="0">
                <a:solidFill>
                  <a:srgbClr val="4A5468"/>
                </a:solidFill>
                <a:latin typeface="Arial" pitchFamily="34" charset="0"/>
                <a:ea typeface="Arial" pitchFamily="34" charset="-122"/>
                <a:cs typeface="Arial" pitchFamily="34" charset="-120"/>
              </a:defRPr>
            </a:lvl1pPr>
          </a:lstStyle>
          <a:p>
            <a:pPr marL="0" indent="0" algn="l">
              <a:buNone/>
            </a:pPr>
            <a:r>
              <a:rPr lang="en-US" sz="1400" dirty="0">
                <a:solidFill>
                  <a:srgbClr val="4A5468"/>
                </a:solidFill>
                <a:latin typeface="Arial" pitchFamily="34" charset="0"/>
                <a:ea typeface="Arial" pitchFamily="34" charset="-122"/>
                <a:cs typeface="Arial" pitchFamily="34" charset="-120"/>
              </a:rPr>
              <a:t>Title, Company</a:t>
            </a:r>
            <a:endParaRPr lang="en-US" sz="1400" dirty="0"/>
          </a:p>
        </p:txBody>
      </p:sp>
      <p:pic>
        <p:nvPicPr>
          <p:cNvPr id="6" name="Image 0" descr="/mnt/skills/plugins/aigp-presentations/assets/logo_mark.png"/>
          <p:cNvPicPr>
            <a:picLocks noChangeAspect="1"/>
          </p:cNvPicPr>
          <p:nvPr/>
        </p:nvPicPr>
        <p:blipFill>
          <a:blip r:embed="rId2"/>
          <a:stretch>
            <a:fillRect/>
          </a:stretch>
        </p:blipFill>
        <p:spPr>
          <a:xfrm>
            <a:off x="685800" y="6272784"/>
            <a:ext cx="362712" cy="310896"/>
          </a:xfrm>
          <a:prstGeom prst="rect">
            <a:avLst/>
          </a:prstGeom>
        </p:spPr>
      </p:pic>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GP Closing">
    <p:bg>
      <p:bgPr>
        <a:solidFill>
          <a:srgbClr val="101623"/>
        </a:solidFill>
        <a:effectLst/>
      </p:bgPr>
    </p:bg>
    <p:spTree>
      <p:nvGrpSpPr>
        <p:cNvPr id="1" name=""/>
        <p:cNvGrpSpPr/>
        <p:nvPr/>
      </p:nvGrpSpPr>
      <p:grpSpPr>
        <a:xfrm>
          <a:off x="0" y="0"/>
          <a:ext cx="0" cy="0"/>
          <a:chOff x="0" y="0"/>
          <a:chExt cx="0" cy="0"/>
        </a:xfrm>
      </p:grpSpPr>
      <p:pic>
        <p:nvPicPr>
          <p:cNvPr id="2" name="Image 0" descr="/mnt/skills/plugins/aigp-presentations/assets/logo_reversed.png"/>
          <p:cNvPicPr>
            <a:picLocks noChangeAspect="1"/>
          </p:cNvPicPr>
          <p:nvPr/>
        </p:nvPicPr>
        <p:blipFill>
          <a:blip r:embed="rId2"/>
          <a:stretch>
            <a:fillRect/>
          </a:stretch>
        </p:blipFill>
        <p:spPr>
          <a:xfrm>
            <a:off x="685800" y="365760"/>
            <a:ext cx="1079663" cy="1005840"/>
          </a:xfrm>
          <a:prstGeom prst="rect">
            <a:avLst/>
          </a:prstGeom>
        </p:spPr>
      </p:pic>
      <p:sp>
        <p:nvSpPr>
          <p:cNvPr id="3" name="Text 0"/>
          <p:cNvSpPr>
            <a:spLocks noGrp="1"/>
          </p:cNvSpPr>
          <p:nvPr>
            <p:ph type="title" idx="101" hasCustomPrompt="1"/>
          </p:nvPr>
        </p:nvSpPr>
        <p:spPr>
          <a:xfrm>
            <a:off x="685800" y="2011680"/>
            <a:ext cx="9875520" cy="1920240"/>
          </a:xfrm>
          <a:prstGeom prst="rect">
            <a:avLst/>
          </a:prstGeom>
          <a:noFill/>
          <a:ln/>
        </p:spPr>
        <p:txBody>
          <a:bodyPr wrap="square" rtlCol="0"/>
          <a:lstStyle>
            <a:lvl1pPr marL="0" indent="0" algn="l">
              <a:buNone/>
              <a:defRPr lang="en-US" sz="4800" b="1" dirty="0">
                <a:solidFill>
                  <a:srgbClr val="FFFFFF"/>
                </a:solidFill>
                <a:latin typeface="Arial" pitchFamily="34" charset="0"/>
                <a:ea typeface="Arial" pitchFamily="34" charset="-122"/>
                <a:cs typeface="Arial" pitchFamily="34" charset="-120"/>
              </a:defRPr>
            </a:lvl1pPr>
          </a:lstStyle>
          <a:p>
            <a:pPr marL="0" indent="0" algn="l">
              <a:buNone/>
            </a:pPr>
            <a:r>
              <a:rPr lang="en-US" sz="4800" b="1" dirty="0">
                <a:solidFill>
                  <a:srgbClr val="FFFFFF"/>
                </a:solidFill>
                <a:latin typeface="Arial" pitchFamily="34" charset="0"/>
                <a:ea typeface="Arial" pitchFamily="34" charset="-122"/>
                <a:cs typeface="Arial" pitchFamily="34" charset="-120"/>
              </a:rPr>
              <a:t>Closing line</a:t>
            </a:r>
            <a:endParaRPr lang="en-US" sz="4800" dirty="0"/>
          </a:p>
        </p:txBody>
      </p:sp>
      <p:sp>
        <p:nvSpPr>
          <p:cNvPr id="4" name="Text 0"/>
          <p:cNvSpPr>
            <a:spLocks noGrp="1"/>
          </p:cNvSpPr>
          <p:nvPr>
            <p:ph type="body" idx="102" hasCustomPrompt="1"/>
          </p:nvPr>
        </p:nvSpPr>
        <p:spPr>
          <a:xfrm>
            <a:off x="685800" y="4023360"/>
            <a:ext cx="8229600" cy="822960"/>
          </a:xfrm>
          <a:prstGeom prst="rect">
            <a:avLst/>
          </a:prstGeom>
          <a:noFill/>
          <a:ln/>
        </p:spPr>
        <p:txBody>
          <a:bodyPr wrap="square" rtlCol="0"/>
          <a:lstStyle>
            <a:lvl1pPr marL="0" indent="0" algn="l">
              <a:lnSpc>
                <a:spcPct val="120000"/>
              </a:lnSpc>
              <a:buNone/>
              <a:defRPr lang="en-US" sz="2000" dirty="0">
                <a:solidFill>
                  <a:srgbClr val="D5DCEC"/>
                </a:solidFill>
                <a:latin typeface="Arial" pitchFamily="34" charset="0"/>
                <a:ea typeface="Arial" pitchFamily="34" charset="-122"/>
                <a:cs typeface="Arial" pitchFamily="34" charset="-120"/>
              </a:defRPr>
            </a:lvl1pPr>
          </a:lstStyle>
          <a:p>
            <a:pPr marL="0" indent="0" algn="l">
              <a:lnSpc>
                <a:spcPct val="120000"/>
              </a:lnSpc>
              <a:buNone/>
            </a:pPr>
            <a:r>
              <a:rPr lang="en-US" sz="2000" dirty="0">
                <a:solidFill>
                  <a:srgbClr val="D5DCEC"/>
                </a:solidFill>
                <a:latin typeface="Arial" pitchFamily="34" charset="0"/>
                <a:ea typeface="Arial" pitchFamily="34" charset="-122"/>
                <a:cs typeface="Arial" pitchFamily="34" charset="-120"/>
              </a:rPr>
              <a:t>Next step</a:t>
            </a:r>
            <a:endParaRPr lang="en-US" sz="2000" dirty="0"/>
          </a:p>
        </p:txBody>
      </p:sp>
      <p:sp>
        <p:nvSpPr>
          <p:cNvPr id="5" name="Text 0"/>
          <p:cNvSpPr>
            <a:spLocks noGrp="1"/>
          </p:cNvSpPr>
          <p:nvPr>
            <p:ph type="body" idx="103" hasCustomPrompt="1"/>
          </p:nvPr>
        </p:nvSpPr>
        <p:spPr>
          <a:xfrm>
            <a:off x="685800" y="5577840"/>
            <a:ext cx="10058400" cy="640080"/>
          </a:xfrm>
          <a:prstGeom prst="rect">
            <a:avLst/>
          </a:prstGeom>
          <a:noFill/>
          <a:ln/>
        </p:spPr>
        <p:txBody>
          <a:bodyPr wrap="square" rtlCol="0"/>
          <a:lstStyle>
            <a:lvl1pPr marL="0" indent="0" algn="l">
              <a:lnSpc>
                <a:spcPct val="130000"/>
              </a:lnSpc>
              <a:buNone/>
              <a:defRPr lang="en-US" sz="1500" dirty="0">
                <a:solidFill>
                  <a:srgbClr val="819DD4"/>
                </a:solidFill>
                <a:latin typeface="Arial" pitchFamily="34" charset="0"/>
                <a:ea typeface="Arial" pitchFamily="34" charset="-122"/>
                <a:cs typeface="Arial" pitchFamily="34" charset="-120"/>
              </a:defRPr>
            </a:lvl1pPr>
          </a:lstStyle>
          <a:p>
            <a:pPr marL="0" indent="0" algn="l">
              <a:lnSpc>
                <a:spcPct val="130000"/>
              </a:lnSpc>
              <a:buNone/>
            </a:pPr>
            <a:r>
              <a:rPr lang="en-US" sz="1500" dirty="0">
                <a:solidFill>
                  <a:srgbClr val="819DD4"/>
                </a:solidFill>
                <a:latin typeface="Arial" pitchFamily="34" charset="0"/>
                <a:ea typeface="Arial" pitchFamily="34" charset="-122"/>
                <a:cs typeface="Arial" pitchFamily="34" charset="-120"/>
              </a:rPr>
              <a:t>john@aigrowthpartners.net</a:t>
            </a:r>
            <a:endParaRPr lang="en-US" sz="1500" dirty="0"/>
          </a:p>
          <a:p>
            <a:pPr marL="0" indent="0" algn="l">
              <a:lnSpc>
                <a:spcPct val="130000"/>
              </a:lnSpc>
              <a:buNone/>
            </a:pPr>
            <a:r>
              <a:rPr lang="en-US" sz="1500" dirty="0">
                <a:solidFill>
                  <a:srgbClr val="819DD4"/>
                </a:solidFill>
                <a:latin typeface="Arial" pitchFamily="34" charset="0"/>
                <a:ea typeface="Arial" pitchFamily="34" charset="-122"/>
                <a:cs typeface="Arial" pitchFamily="34" charset="-120"/>
              </a:rPr>
              <a:t>aigrowthpartners.net</a:t>
            </a:r>
            <a:endParaRPr lang="en-US" sz="15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GP Title Only">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rtlCol="0"/>
          <a:lstStyle>
            <a:lvl1pPr marL="0" indent="0" algn="l">
              <a:buNone/>
              <a:defRPr lang="en-US" sz="1200" b="1" kern="0" spc="200" dirty="0">
                <a:solidFill>
                  <a:srgbClr val="4767BD"/>
                </a:solidFill>
                <a:latin typeface="Arial" pitchFamily="34" charset="0"/>
                <a:ea typeface="Arial" pitchFamily="34" charset="-122"/>
                <a:cs typeface="Arial" pitchFamily="34" charset="-120"/>
              </a:defRPr>
            </a:lvl1pPr>
          </a:lstStyle>
          <a:p>
            <a:pPr marL="0" indent="0" algn="l">
              <a:buNone/>
            </a:pPr>
            <a:r>
              <a:rPr lang="en-US" sz="1200" b="1" kern="0" spc="200" dirty="0">
                <a:solidFill>
                  <a:srgbClr val="4767BD"/>
                </a:solidFill>
                <a:latin typeface="Arial" pitchFamily="34" charset="0"/>
                <a:ea typeface="Arial" pitchFamily="34" charset="-122"/>
                <a:cs typeface="Arial" pitchFamily="34" charset="-120"/>
              </a:rPr>
              <a:t>EYEBROW LABEL</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rtlCol="0"/>
          <a:lstStyle>
            <a:lvl1pPr marL="0" indent="0" algn="l">
              <a:buNone/>
              <a:defRPr lang="en-US" sz="3400" b="1" dirty="0">
                <a:solidFill>
                  <a:srgbClr val="101623"/>
                </a:solidFill>
                <a:latin typeface="Arial" pitchFamily="34" charset="0"/>
                <a:ea typeface="Arial" pitchFamily="34" charset="-122"/>
                <a:cs typeface="Arial" pitchFamily="34" charset="-120"/>
              </a:defRPr>
            </a:lvl1pPr>
          </a:lstStyle>
          <a:p>
            <a:pPr marL="0" indent="0" algn="l">
              <a:buNone/>
            </a:pPr>
            <a:r>
              <a:rPr lang="en-US" sz="3400" b="1" dirty="0">
                <a:solidFill>
                  <a:srgbClr val="101623"/>
                </a:solidFill>
                <a:latin typeface="Arial" pitchFamily="34" charset="0"/>
                <a:ea typeface="Arial" pitchFamily="34" charset="-122"/>
                <a:cs typeface="Arial" pitchFamily="34" charset="-120"/>
              </a:rPr>
              <a:t>Slide title</a:t>
            </a:r>
            <a:endParaRPr lang="en-US" sz="3400" dirty="0"/>
          </a:p>
        </p:txBody>
      </p:sp>
      <p:pic>
        <p:nvPicPr>
          <p:cNvPr id="4" name="Image 0" descr="/mnt/skills/plugins/aigp-presentations/assets/logo_mark.png"/>
          <p:cNvPicPr>
            <a:picLocks noChangeAspect="1"/>
          </p:cNvPicPr>
          <p:nvPr/>
        </p:nvPicPr>
        <p:blipFill>
          <a:blip r:embed="rId2"/>
          <a:stretch>
            <a:fillRect/>
          </a:stretch>
        </p:blipFill>
        <p:spPr>
          <a:xfrm>
            <a:off x="685800" y="6272784"/>
            <a:ext cx="362712" cy="310896"/>
          </a:xfrm>
          <a:prstGeom prst="rect">
            <a:avLst/>
          </a:prstGeom>
        </p:spPr>
      </p:pic>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685800" y="1874520"/>
            <a:ext cx="9144000" cy="320040"/>
          </a:xfrm>
          <a:prstGeom prst="rect">
            <a:avLst/>
          </a:prstGeom>
          <a:noFill/>
          <a:ln/>
        </p:spPr>
        <p:txBody>
          <a:bodyPr wrap="square" lIns="0" tIns="0" rIns="0" bIns="0" rtlCol="0" anchor="t"/>
          <a:lstStyle/>
          <a:p>
            <a:pPr marL="0" indent="0" algn="l">
              <a:buNone/>
            </a:pPr>
            <a:r>
              <a:rPr lang="en-US" sz="1300" b="1" kern="0" spc="200" dirty="0">
                <a:solidFill>
                  <a:srgbClr val="819DD4"/>
                </a:solidFill>
                <a:latin typeface="Arial" pitchFamily="34" charset="0"/>
                <a:ea typeface="Arial" pitchFamily="34" charset="-122"/>
                <a:cs typeface="Arial" pitchFamily="34" charset="-120"/>
              </a:rPr>
              <a:t>STARTER TRAINING  ·  75 MINUTES</a:t>
            </a:r>
            <a:endParaRPr lang="en-US" sz="1300" dirty="0"/>
          </a:p>
        </p:txBody>
      </p:sp>
      <p:sp>
        <p:nvSpPr>
          <p:cNvPr id="3" name="Text 0"/>
          <p:cNvSpPr>
            <a:spLocks noGrp="1"/>
          </p:cNvSpPr>
          <p:nvPr>
            <p:ph type="title" idx="102" hasCustomPrompt="1"/>
          </p:nvPr>
        </p:nvSpPr>
        <p:spPr>
          <a:xfrm>
            <a:off x="685800" y="2286000"/>
            <a:ext cx="9875520" cy="2148840"/>
          </a:xfrm>
          <a:prstGeom prst="rect">
            <a:avLst/>
          </a:prstGeom>
          <a:noFill/>
          <a:ln/>
        </p:spPr>
        <p:txBody>
          <a:bodyPr wrap="square" lIns="0" tIns="0" rIns="0" bIns="0" rtlCol="0" anchor="t"/>
          <a:lstStyle/>
          <a:p>
            <a:pPr marL="0" indent="0" algn="l">
              <a:lnSpc>
                <a:spcPct val="95000"/>
              </a:lnSpc>
              <a:buNone/>
            </a:pPr>
            <a:r>
              <a:rPr lang="en-US" sz="5800" b="1" dirty="0">
                <a:solidFill>
                  <a:srgbClr val="FFFFFF"/>
                </a:solidFill>
                <a:latin typeface="Arial" pitchFamily="34" charset="0"/>
                <a:ea typeface="Arial" pitchFamily="34" charset="-122"/>
                <a:cs typeface="Arial" pitchFamily="34" charset="-120"/>
              </a:rPr>
              <a:t>AI as Your </a:t>
            </a:r>
            <a:r>
              <a:rPr lang="en-US" sz="5800" b="1" dirty="0">
                <a:solidFill>
                  <a:srgbClr val="819DD4"/>
                </a:solidFill>
                <a:latin typeface="Arial" pitchFamily="34" charset="0"/>
                <a:ea typeface="Arial" pitchFamily="34" charset="-122"/>
                <a:cs typeface="Arial" pitchFamily="34" charset="-120"/>
              </a:rPr>
              <a:t>Practical Work Assistant</a:t>
            </a:r>
            <a:endParaRPr lang="en-US" sz="5800" dirty="0"/>
          </a:p>
        </p:txBody>
      </p:sp>
      <p:sp>
        <p:nvSpPr>
          <p:cNvPr id="4" name="Text 0"/>
          <p:cNvSpPr>
            <a:spLocks noGrp="1"/>
          </p:cNvSpPr>
          <p:nvPr>
            <p:ph type="body" idx="103" hasCustomPrompt="1"/>
          </p:nvPr>
        </p:nvSpPr>
        <p:spPr>
          <a:xfrm>
            <a:off x="685800" y="4526280"/>
            <a:ext cx="8229600" cy="868680"/>
          </a:xfrm>
          <a:prstGeom prst="rect">
            <a:avLst/>
          </a:prstGeom>
          <a:noFill/>
          <a:ln/>
        </p:spPr>
        <p:txBody>
          <a:bodyPr wrap="square" lIns="0" tIns="0" rIns="0" bIns="0" rtlCol="0" anchor="t"/>
          <a:lstStyle/>
          <a:p>
            <a:pPr marL="0" indent="0" algn="l">
              <a:lnSpc>
                <a:spcPct val="120000"/>
              </a:lnSpc>
              <a:buNone/>
            </a:pPr>
            <a:r>
              <a:rPr lang="en-US" sz="2000" dirty="0">
                <a:solidFill>
                  <a:srgbClr val="D5DCEC"/>
                </a:solidFill>
                <a:latin typeface="Arial" pitchFamily="34" charset="0"/>
                <a:ea typeface="Arial" pitchFamily="34" charset="-122"/>
                <a:cs typeface="Arial" pitchFamily="34" charset="-120"/>
              </a:rPr>
              <a:t>Think clearer. Prepare faster. Communicate better.</a:t>
            </a:r>
            <a:endParaRPr lang="en-US" sz="2000" dirty="0"/>
          </a:p>
        </p:txBody>
      </p:sp>
      <p:sp>
        <p:nvSpPr>
          <p:cNvPr id="5" name="Text 0"/>
          <p:cNvSpPr>
            <a:spLocks noGrp="1"/>
          </p:cNvSpPr>
          <p:nvPr>
            <p:ph type="body" idx="104" hasCustomPrompt="1"/>
          </p:nvPr>
        </p:nvSpPr>
        <p:spPr>
          <a:xfrm>
            <a:off x="685800" y="5897880"/>
            <a:ext cx="8229600" cy="320040"/>
          </a:xfrm>
          <a:prstGeom prst="rect">
            <a:avLst/>
          </a:prstGeom>
          <a:noFill/>
          <a:ln/>
        </p:spPr>
        <p:txBody>
          <a:bodyPr wrap="square" lIns="0" tIns="0" rIns="0" bIns="0" rtlCol="0" anchor="t"/>
          <a:lstStyle/>
          <a:p>
            <a:pPr marL="0" indent="0" algn="l">
              <a:buNone/>
            </a:pPr>
            <a:r>
              <a:rPr lang="en-US" sz="1400" dirty="0">
                <a:solidFill>
                  <a:srgbClr val="8B95A9"/>
                </a:solidFill>
                <a:latin typeface="Arial" pitchFamily="34" charset="0"/>
                <a:ea typeface="Arial" pitchFamily="34" charset="-122"/>
                <a:cs typeface="Arial" pitchFamily="34" charset="-120"/>
              </a:rPr>
              <a:t>AI Growth Partners  ·  Built for LBM dealers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WHY THIS MATTERS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Most people are using this too small.</a:t>
            </a:r>
            <a:endParaRPr lang="en-US" sz="3400" dirty="0"/>
          </a:p>
        </p:txBody>
      </p:sp>
      <p:sp>
        <p:nvSpPr>
          <p:cNvPr id="5" name="Shape 2"/>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6" name="Text 3"/>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7" name="Text 4"/>
          <p:cNvSpPr txBox="1"/>
          <p:nvPr/>
        </p:nvSpPr>
        <p:spPr>
          <a:xfrm>
            <a:off x="960120"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Most use it to write things faster</a:t>
            </a:r>
            <a:endParaRPr lang="en-US" sz="1800" dirty="0"/>
          </a:p>
        </p:txBody>
      </p:sp>
      <p:sp>
        <p:nvSpPr>
          <p:cNvPr id="8" name="Text 5"/>
          <p:cNvSpPr txBox="1"/>
          <p:nvPr/>
        </p:nvSpPr>
        <p:spPr>
          <a:xfrm>
            <a:off x="960120" y="4144518"/>
            <a:ext cx="1949958" cy="125044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An email, a job posting, a letter. Real, and the cheapest thing it does.</a:t>
            </a:r>
            <a:endParaRPr lang="en-US" sz="1500" dirty="0"/>
          </a:p>
        </p:txBody>
      </p:sp>
      <p:sp>
        <p:nvSpPr>
          <p:cNvPr id="9" name="Shape 6"/>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0" name="Text 7"/>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1" name="Text 8"/>
          <p:cNvSpPr txBox="1"/>
          <p:nvPr/>
        </p:nvSpPr>
        <p:spPr>
          <a:xfrm>
            <a:off x="3733038"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Almost nobody uses it to think</a:t>
            </a:r>
            <a:endParaRPr lang="en-US" sz="1800" dirty="0"/>
          </a:p>
        </p:txBody>
      </p:sp>
      <p:sp>
        <p:nvSpPr>
          <p:cNvPr id="12" name="Text 9"/>
          <p:cNvSpPr txBox="1"/>
          <p:nvPr/>
        </p:nvSpPr>
        <p:spPr>
          <a:xfrm>
            <a:off x="3733038" y="4144518"/>
            <a:ext cx="1949958" cy="125044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Why an order keeps going short. What to ask a vendor before signing.</a:t>
            </a:r>
            <a:endParaRPr lang="en-US" sz="1500" dirty="0"/>
          </a:p>
        </p:txBody>
      </p:sp>
      <p:sp>
        <p:nvSpPr>
          <p:cNvPr id="13" name="Shape 10"/>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4" name="Text 11"/>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5" name="Text 12"/>
          <p:cNvSpPr txBox="1"/>
          <p:nvPr/>
        </p:nvSpPr>
        <p:spPr>
          <a:xfrm>
            <a:off x="6505956"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That gap is where the money is</a:t>
            </a:r>
            <a:endParaRPr lang="en-US" sz="1800" dirty="0"/>
          </a:p>
        </p:txBody>
      </p:sp>
      <p:sp>
        <p:nvSpPr>
          <p:cNvPr id="16" name="Text 13"/>
          <p:cNvSpPr txBox="1"/>
          <p:nvPr/>
        </p:nvSpPr>
        <p:spPr>
          <a:xfrm>
            <a:off x="6505956" y="4144518"/>
            <a:ext cx="1949958" cy="125044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Writing saves minutes. Thinking changes decisions.</a:t>
            </a:r>
            <a:endParaRPr lang="en-US" sz="1500" dirty="0"/>
          </a:p>
        </p:txBody>
      </p:sp>
      <p:sp>
        <p:nvSpPr>
          <p:cNvPr id="17" name="Shape 14"/>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8" name="Text 15"/>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19" name="Text 16"/>
          <p:cNvSpPr txBox="1"/>
          <p:nvPr/>
        </p:nvSpPr>
        <p:spPr>
          <a:xfrm>
            <a:off x="9278874"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True at every desk</a:t>
            </a:r>
            <a:endParaRPr lang="en-US" sz="1800" dirty="0"/>
          </a:p>
        </p:txBody>
      </p:sp>
      <p:sp>
        <p:nvSpPr>
          <p:cNvPr id="20" name="Text 17"/>
          <p:cNvSpPr txBox="1"/>
          <p:nvPr/>
        </p:nvSpPr>
        <p:spPr>
          <a:xfrm>
            <a:off x="9278874" y="4144518"/>
            <a:ext cx="1949958" cy="125044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Sales, finance, purchasing, HR, marketing.</a:t>
            </a:r>
            <a:endParaRPr lang="en-US" sz="1500" dirty="0"/>
          </a:p>
        </p:txBody>
      </p:sp>
      <p:sp>
        <p:nvSpPr>
          <p:cNvPr id="21" name="Text 18"/>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Practical help. Not technology hype.</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WHAT AI IS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AI works best with clear direction.</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Four things it does well, every time.</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Summarize</a:t>
            </a:r>
            <a:endParaRPr lang="en-US" sz="2000" dirty="0"/>
          </a:p>
        </p:txBody>
      </p:sp>
      <p:sp>
        <p:nvSpPr>
          <p:cNvPr id="9" name="Text 6"/>
          <p:cNvSpPr txBox="1"/>
          <p:nvPr/>
        </p:nvSpPr>
        <p:spPr>
          <a:xfrm>
            <a:off x="960120"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Boil long things down to what matters.</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Organize</a:t>
            </a:r>
            <a:endParaRPr lang="en-US" sz="2000" dirty="0"/>
          </a:p>
        </p:txBody>
      </p:sp>
      <p:sp>
        <p:nvSpPr>
          <p:cNvPr id="13" name="Text 10"/>
          <p:cNvSpPr txBox="1"/>
          <p:nvPr/>
        </p:nvSpPr>
        <p:spPr>
          <a:xfrm>
            <a:off x="3733038"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Turn rough notes into structure.</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Explain</a:t>
            </a:r>
            <a:endParaRPr lang="en-US" sz="2000" dirty="0"/>
          </a:p>
        </p:txBody>
      </p:sp>
      <p:sp>
        <p:nvSpPr>
          <p:cNvPr id="17" name="Text 14"/>
          <p:cNvSpPr txBox="1"/>
          <p:nvPr/>
        </p:nvSpPr>
        <p:spPr>
          <a:xfrm>
            <a:off x="6505956"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Make something complicated plainer.</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Draft</a:t>
            </a:r>
            <a:endParaRPr lang="en-US" sz="2000" dirty="0"/>
          </a:p>
        </p:txBody>
      </p:sp>
      <p:sp>
        <p:nvSpPr>
          <p:cNvPr id="21" name="Text 18"/>
          <p:cNvSpPr txBox="1"/>
          <p:nvPr/>
        </p:nvSpPr>
        <p:spPr>
          <a:xfrm>
            <a:off x="9278874"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Give you a starting point instead of a blank page.</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AI thinks fast. You still have to think.</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WHAT AI IS NOT</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AI is fast. Not always right.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The trust-building slide. Do not soften any of these.</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Not always correct</a:t>
            </a:r>
            <a:endParaRPr lang="en-US" sz="1800" dirty="0"/>
          </a:p>
        </p:txBody>
      </p:sp>
      <p:sp>
        <p:nvSpPr>
          <p:cNvPr id="9" name="Text 6"/>
          <p:cNvSpPr txBox="1"/>
          <p:nvPr/>
        </p:nvSpPr>
        <p:spPr>
          <a:xfrm>
            <a:off x="960120"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It states wrong things as confidently as right ones.</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Not the decision-maker</a:t>
            </a:r>
            <a:endParaRPr lang="en-US" sz="1800" dirty="0"/>
          </a:p>
        </p:txBody>
      </p:sp>
      <p:sp>
        <p:nvSpPr>
          <p:cNvPr id="13" name="Text 10"/>
          <p:cNvSpPr txBox="1"/>
          <p:nvPr/>
        </p:nvSpPr>
        <p:spPr>
          <a:xfrm>
            <a:off x="3733038"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Use it to think. Do not use it to decide.</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Not a substitute for experience</a:t>
            </a:r>
            <a:endParaRPr lang="en-US" sz="1800" dirty="0"/>
          </a:p>
        </p:txBody>
      </p:sp>
      <p:sp>
        <p:nvSpPr>
          <p:cNvPr id="17" name="Text 14"/>
          <p:cNvSpPr txBox="1"/>
          <p:nvPr/>
        </p:nvSpPr>
        <p:spPr>
          <a:xfrm>
            <a:off x="6505956"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You know things it does not.</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Not for confidential data</a:t>
            </a:r>
            <a:endParaRPr lang="en-US" sz="1800" dirty="0"/>
          </a:p>
        </p:txBody>
      </p:sp>
      <p:sp>
        <p:nvSpPr>
          <p:cNvPr id="21" name="Text 18"/>
          <p:cNvSpPr txBox="1"/>
          <p:nvPr/>
        </p:nvSpPr>
        <p:spPr>
          <a:xfrm>
            <a:off x="9278874"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Not without knowing which tool you are in.</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Always review the output before you use it. Do not copy and paste blindly.</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WHERE IT HELPS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Best where work gets messy.</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Calm, simple work does not need it. This does.</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Messy</a:t>
            </a:r>
            <a:endParaRPr lang="en-US" sz="2000" dirty="0"/>
          </a:p>
        </p:txBody>
      </p:sp>
      <p:sp>
        <p:nvSpPr>
          <p:cNvPr id="9" name="Text 6"/>
          <p:cNvSpPr txBox="1"/>
          <p:nvPr/>
        </p:nvSpPr>
        <p:spPr>
          <a:xfrm>
            <a:off x="960120"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Your notes are scattered and need organizing.</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Unclear</a:t>
            </a:r>
            <a:endParaRPr lang="en-US" sz="2000" dirty="0"/>
          </a:p>
        </p:txBody>
      </p:sp>
      <p:sp>
        <p:nvSpPr>
          <p:cNvPr id="13" name="Text 10"/>
          <p:cNvSpPr txBox="1"/>
          <p:nvPr/>
        </p:nvSpPr>
        <p:spPr>
          <a:xfrm>
            <a:off x="3733038"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You are trying to explain a problem and the words will not come.</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Rushed</a:t>
            </a:r>
            <a:endParaRPr lang="en-US" sz="2000" dirty="0"/>
          </a:p>
        </p:txBody>
      </p:sp>
      <p:sp>
        <p:nvSpPr>
          <p:cNvPr id="17" name="Text 14"/>
          <p:cNvSpPr txBox="1"/>
          <p:nvPr/>
        </p:nvSpPr>
        <p:spPr>
          <a:xfrm>
            <a:off x="6505956"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Twenty minutes before a meeting and a lot to prepare.</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Tough</a:t>
            </a:r>
            <a:endParaRPr lang="en-US" sz="2000" dirty="0"/>
          </a:p>
        </p:txBody>
      </p:sp>
      <p:sp>
        <p:nvSpPr>
          <p:cNvPr id="21" name="Text 18"/>
          <p:cNvSpPr txBox="1"/>
          <p:nvPr/>
        </p:nvSpPr>
        <p:spPr>
          <a:xfrm>
            <a:off x="9278874"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A hard conversation is coming and you want to think it through.</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Messy or hard work? That is exactly when you reach for it.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WHERE IT FITS  ·  SALES &amp; CUSTOMER</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Every desk in the building.</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Point at the seats actually in this room. Skip the ones that are not.</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6299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Outside sales</a:t>
            </a:r>
            <a:endParaRPr lang="en-US" sz="2000" dirty="0"/>
          </a:p>
        </p:txBody>
      </p:sp>
      <p:sp>
        <p:nvSpPr>
          <p:cNvPr id="9" name="Text 6"/>
          <p:cNvSpPr txBox="1"/>
          <p:nvPr/>
        </p:nvSpPr>
        <p:spPr>
          <a:xfrm>
            <a:off x="960120" y="3940048"/>
            <a:ext cx="1949958" cy="14549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Walk into a builder review with questions instead of a pitch.</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6299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Inside sales &amp; support</a:t>
            </a:r>
            <a:endParaRPr lang="en-US" sz="2000" dirty="0"/>
          </a:p>
        </p:txBody>
      </p:sp>
      <p:sp>
        <p:nvSpPr>
          <p:cNvPr id="13" name="Text 10"/>
          <p:cNvSpPr txBox="1"/>
          <p:nvPr/>
        </p:nvSpPr>
        <p:spPr>
          <a:xfrm>
            <a:off x="3733038" y="3940048"/>
            <a:ext cx="1949958" cy="14549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Work out what is still missing before you quote.</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6299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Sales management</a:t>
            </a:r>
            <a:endParaRPr lang="en-US" sz="2000" dirty="0"/>
          </a:p>
        </p:txBody>
      </p:sp>
      <p:sp>
        <p:nvSpPr>
          <p:cNvPr id="17" name="Text 14"/>
          <p:cNvSpPr txBox="1"/>
          <p:nvPr/>
        </p:nvSpPr>
        <p:spPr>
          <a:xfrm>
            <a:off x="6505956" y="3940048"/>
            <a:ext cx="1949958" cy="14549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Look at the numbers and ask what they are hiding.</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6299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Marketing</a:t>
            </a:r>
            <a:endParaRPr lang="en-US" sz="2000" dirty="0"/>
          </a:p>
        </p:txBody>
      </p:sp>
      <p:sp>
        <p:nvSpPr>
          <p:cNvPr id="21" name="Text 18"/>
          <p:cNvSpPr txBox="1"/>
          <p:nvPr/>
        </p:nvSpPr>
        <p:spPr>
          <a:xfrm>
            <a:off x="9278874" y="3940048"/>
            <a:ext cx="1949958" cy="14549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Turn a job that went well into something you can send out.</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Different jobs. Same method.</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WHERE IT FITS  ·  FINANCE &amp; LEADERSHIP</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Where the decisions get made.</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This is where the money is, and it is the part most AI training skips.</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Finance</a:t>
            </a:r>
            <a:endParaRPr lang="en-US" sz="2000" dirty="0"/>
          </a:p>
        </p:txBody>
      </p:sp>
      <p:sp>
        <p:nvSpPr>
          <p:cNvPr id="9" name="Text 6"/>
          <p:cNvSpPr txBox="1"/>
          <p:nvPr/>
        </p:nvSpPr>
        <p:spPr>
          <a:xfrm>
            <a:off x="960120"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Margin moved and nobody can say why. A thinking problem, not a spreadsheet one.</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Purchasing</a:t>
            </a:r>
            <a:endParaRPr lang="en-US" sz="2000" dirty="0"/>
          </a:p>
        </p:txBody>
      </p:sp>
      <p:sp>
        <p:nvSpPr>
          <p:cNvPr id="13" name="Text 10"/>
          <p:cNvSpPr txBox="1"/>
          <p:nvPr/>
        </p:nvSpPr>
        <p:spPr>
          <a:xfrm>
            <a:off x="3733038"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Two quotes that are not really comparable, and what to ask each vendor.</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HR</a:t>
            </a:r>
            <a:endParaRPr lang="en-US" sz="2000" dirty="0"/>
          </a:p>
        </p:txBody>
      </p:sp>
      <p:sp>
        <p:nvSpPr>
          <p:cNvPr id="17" name="Text 14"/>
          <p:cNvSpPr txBox="1"/>
          <p:nvPr/>
        </p:nvSpPr>
        <p:spPr>
          <a:xfrm>
            <a:off x="6505956"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Think a personnel issue through before you act. Preparation, not a decision.</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Owner / GM</a:t>
            </a:r>
            <a:endParaRPr lang="en-US" sz="2000" dirty="0"/>
          </a:p>
        </p:txBody>
      </p:sp>
      <p:sp>
        <p:nvSpPr>
          <p:cNvPr id="21" name="Text 18"/>
          <p:cNvSpPr txBox="1"/>
          <p:nvPr/>
        </p:nvSpPr>
        <p:spPr>
          <a:xfrm>
            <a:off x="9278874"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Pressure-testing a decision you have already half made.</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No new software. No IT project. No ERP connection.</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GUARDRAILS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You still hold the responsibility.</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Boundaries, not a scare slide.</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Get approval to share company info</a:t>
            </a:r>
            <a:endParaRPr lang="en-US" sz="1800" dirty="0"/>
          </a:p>
        </p:txBody>
      </p:sp>
      <p:sp>
        <p:nvSpPr>
          <p:cNvPr id="9" name="Text 6"/>
          <p:cNvSpPr txBox="1"/>
          <p:nvPr/>
        </p:nvSpPr>
        <p:spPr>
          <a:xfrm>
            <a:off x="960120"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And know which tool you are in.</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Verify accuracy on every output</a:t>
            </a:r>
            <a:endParaRPr lang="en-US" sz="1800" dirty="0"/>
          </a:p>
        </p:txBody>
      </p:sp>
      <p:sp>
        <p:nvSpPr>
          <p:cNvPr id="13" name="Text 10"/>
          <p:cNvSpPr txBox="1"/>
          <p:nvPr/>
        </p:nvSpPr>
        <p:spPr>
          <a:xfrm>
            <a:off x="3733038"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Your name is on it, not the tool’s.</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Do not connect AI to company systems</a:t>
            </a:r>
            <a:endParaRPr lang="en-US" sz="1800" dirty="0"/>
          </a:p>
        </p:txBody>
      </p:sp>
      <p:sp>
        <p:nvSpPr>
          <p:cNvPr id="17" name="Text 14"/>
          <p:cNvSpPr txBox="1"/>
          <p:nvPr/>
        </p:nvSpPr>
        <p:spPr>
          <a:xfrm>
            <a:off x="6505956"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Not email, not file storage, not the ERP.</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83439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Apply judgment to every output</a:t>
            </a:r>
            <a:endParaRPr lang="en-US" sz="1800" dirty="0"/>
          </a:p>
        </p:txBody>
      </p:sp>
      <p:sp>
        <p:nvSpPr>
          <p:cNvPr id="21" name="Text 18"/>
          <p:cNvSpPr txBox="1"/>
          <p:nvPr/>
        </p:nvSpPr>
        <p:spPr>
          <a:xfrm>
            <a:off x="9278874" y="4144518"/>
            <a:ext cx="1949958" cy="125044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Fast does not mean right.</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Contracts, credit, and personnel: AI helps you think it through. A person still decides.</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BEFORE YOU USE IT</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The Four Checks, Every Time.</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Run these on anything it gives you, before you send it or act on it.</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Match</a:t>
            </a:r>
            <a:endParaRPr lang="en-US" sz="2000" dirty="0"/>
          </a:p>
        </p:txBody>
      </p:sp>
      <p:sp>
        <p:nvSpPr>
          <p:cNvPr id="9" name="Text 6"/>
          <p:cNvSpPr txBox="1"/>
          <p:nvPr/>
        </p:nvSpPr>
        <p:spPr>
          <a:xfrm>
            <a:off x="960120"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Does this answer the question I actually asked, about the situation I am actually in?</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Source</a:t>
            </a:r>
            <a:endParaRPr lang="en-US" sz="2000" dirty="0"/>
          </a:p>
        </p:txBody>
      </p:sp>
      <p:sp>
        <p:nvSpPr>
          <p:cNvPr id="13" name="Text 10"/>
          <p:cNvSpPr txBox="1"/>
          <p:nvPr/>
        </p:nvSpPr>
        <p:spPr>
          <a:xfrm>
            <a:off x="3733038"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Every number, name, date, and policy claim gets checked against something real.</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Risk</a:t>
            </a:r>
            <a:endParaRPr lang="en-US" sz="2000" dirty="0"/>
          </a:p>
        </p:txBody>
      </p:sp>
      <p:sp>
        <p:nvSpPr>
          <p:cNvPr id="17" name="Text 14"/>
          <p:cNvSpPr txBox="1"/>
          <p:nvPr/>
        </p:nvSpPr>
        <p:spPr>
          <a:xfrm>
            <a:off x="6505956"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If this is wrong, what breaks? A typo or a warranty claim?</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Own It</a:t>
            </a:r>
            <a:endParaRPr lang="en-US" sz="2000" dirty="0"/>
          </a:p>
        </p:txBody>
      </p:sp>
      <p:sp>
        <p:nvSpPr>
          <p:cNvPr id="21" name="Text 18"/>
          <p:cNvSpPr txBox="1"/>
          <p:nvPr/>
        </p:nvSpPr>
        <p:spPr>
          <a:xfrm>
            <a:off x="9278874"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Would I put my name on this as my own work?</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If you cannot answer all four, do not send it.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TOOLS &amp; DATA</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Know which tool you are in.</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The rule is not “keep your data out.” It is “know where you are.”</a:t>
            </a:r>
            <a:endParaRPr lang="en-US" sz="1600" dirty="0"/>
          </a:p>
        </p:txBody>
      </p:sp>
      <p:sp>
        <p:nvSpPr>
          <p:cNvPr id="6" name="Shape 3"/>
          <p:cNvSpPr/>
          <p:nvPr/>
        </p:nvSpPr>
        <p:spPr>
          <a:xfrm>
            <a:off x="685800" y="2560320"/>
            <a:ext cx="5248656" cy="233172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61488"/>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COMPANY-APPROVED WORKSPACE</a:t>
            </a:r>
            <a:endParaRPr lang="en-US" sz="1100" dirty="0"/>
          </a:p>
        </p:txBody>
      </p:sp>
      <p:sp>
        <p:nvSpPr>
          <p:cNvPr id="8" name="Text 5"/>
          <p:cNvSpPr txBox="1"/>
          <p:nvPr/>
        </p:nvSpPr>
        <p:spPr>
          <a:xfrm>
            <a:off x="960120" y="3127248"/>
            <a:ext cx="4700016" cy="164592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The company controls the settings</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An administrator can manage access</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Verify the vendor’s current terms</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Your own data is the point</a:t>
            </a:r>
            <a:endParaRPr lang="en-US" sz="1500" dirty="0"/>
          </a:p>
        </p:txBody>
      </p:sp>
      <p:sp>
        <p:nvSpPr>
          <p:cNvPr id="9" name="Shape 6"/>
          <p:cNvSpPr/>
          <p:nvPr/>
        </p:nvSpPr>
        <p:spPr>
          <a:xfrm>
            <a:off x="6254496" y="2560320"/>
            <a:ext cx="5248656" cy="233172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761488"/>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PERSONAL OR FREE ACCOUNT</a:t>
            </a:r>
            <a:endParaRPr lang="en-US" sz="1100" dirty="0"/>
          </a:p>
        </p:txBody>
      </p:sp>
      <p:sp>
        <p:nvSpPr>
          <p:cNvPr id="11" name="Text 8"/>
          <p:cNvSpPr txBox="1"/>
          <p:nvPr/>
        </p:nvSpPr>
        <p:spPr>
          <a:xfrm>
            <a:off x="6528816" y="3127248"/>
            <a:ext cx="4700016" cy="164592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May train on what you paste</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No company visibility</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Strip names, addresses, figures</a:t>
            </a:r>
            <a:endParaRPr lang="en-US" sz="1500" dirty="0"/>
          </a:p>
          <a:p>
            <a:pPr marL="203200" indent="-203200">
              <a:spcAft>
                <a:spcPts val="600"/>
              </a:spcAft>
              <a:buSzPct val="100000"/>
              <a:buChar char="•"/>
            </a:pPr>
            <a:r>
              <a:rPr lang="en-US" sz="1500" dirty="0">
                <a:solidFill>
                  <a:srgbClr val="101623"/>
                </a:solidFill>
                <a:latin typeface="Arial" pitchFamily="34" charset="0"/>
                <a:ea typeface="Arial" pitchFamily="34" charset="-122"/>
                <a:cs typeface="Arial" pitchFamily="34" charset="-120"/>
              </a:rPr>
              <a:t>A paid personal account is not a workspace</a:t>
            </a:r>
            <a:endParaRPr lang="en-US" sz="1500" dirty="0"/>
          </a:p>
        </p:txBody>
      </p:sp>
      <p:sp>
        <p:nvSpPr>
          <p:cNvPr id="12" name="Shape 9"/>
          <p:cNvSpPr/>
          <p:nvPr/>
        </p:nvSpPr>
        <p:spPr>
          <a:xfrm>
            <a:off x="685800" y="5029200"/>
            <a:ext cx="10817352" cy="502920"/>
          </a:xfrm>
          <a:prstGeom prst="rect">
            <a:avLst/>
          </a:prstGeom>
          <a:solidFill>
            <a:srgbClr val="2B3F78"/>
          </a:solidFill>
          <a:ln w="12700">
            <a:solidFill>
              <a:srgbClr val="2B3F78"/>
            </a:solidFill>
            <a:prstDash val="solid"/>
          </a:ln>
        </p:spPr>
        <p:txBody>
          <a:bodyPr/>
          <a:lstStyle/>
          <a:p>
            <a:endParaRPr lang="en-US"/>
          </a:p>
        </p:txBody>
      </p:sp>
      <p:sp>
        <p:nvSpPr>
          <p:cNvPr id="13" name="Text 10"/>
          <p:cNvSpPr txBox="1"/>
          <p:nvPr/>
        </p:nvSpPr>
        <p:spPr>
          <a:xfrm>
            <a:off x="960120" y="5029200"/>
            <a:ext cx="10268712" cy="50292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Never connect AI to company email, file storage, or the ERP without approval.</a:t>
            </a:r>
            <a:endParaRPr lang="en-US" sz="1500" dirty="0"/>
          </a:p>
        </p:txBody>
      </p:sp>
      <p:sp>
        <p:nvSpPr>
          <p:cNvPr id="14" name="Text 11"/>
          <p:cNvSpPr txBox="1"/>
          <p:nvPr/>
        </p:nvSpPr>
        <p:spPr>
          <a:xfrm>
            <a:off x="685800" y="5669280"/>
            <a:ext cx="10817352" cy="320040"/>
          </a:xfrm>
          <a:prstGeom prst="rect">
            <a:avLst/>
          </a:prstGeom>
          <a:noFill/>
          <a:ln/>
        </p:spPr>
        <p:txBody>
          <a:bodyPr wrap="square" lIns="0" tIns="0" rIns="0" bIns="0" rtlCol="0" anchor="t"/>
          <a:lstStyle/>
          <a:p>
            <a:pPr marL="0" indent="0">
              <a:buNone/>
            </a:pPr>
            <a:r>
              <a:rPr lang="en-US" sz="1300" i="1" dirty="0">
                <a:solidFill>
                  <a:srgbClr val="4767BD"/>
                </a:solidFill>
                <a:latin typeface="Arial" pitchFamily="34" charset="0"/>
                <a:ea typeface="Arial" pitchFamily="34" charset="-122"/>
                <a:cs typeface="Arial" pitchFamily="34" charset="-120"/>
              </a:rPr>
              <a:t>[ Fill in before delivery: which tool we are on, and who to ask. If none yet: personal accounts only, names and figures stripped. ]</a:t>
            </a:r>
            <a:endParaRPr lang="en-US" sz="13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THE ARGUMENT OF THE WHOLE HOUR</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Same tool. Different question.</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The first column saves you minutes. The second changes what you decide.</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THE SMALL VERSION</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700"/>
              </a:spcAft>
              <a:buNone/>
            </a:pPr>
            <a:r>
              <a:rPr lang="en-US" sz="1600" dirty="0">
                <a:solidFill>
                  <a:srgbClr val="101623"/>
                </a:solidFill>
                <a:latin typeface="Arial" pitchFamily="34" charset="0"/>
                <a:ea typeface="Arial" pitchFamily="34" charset="-122"/>
                <a:cs typeface="Arial" pitchFamily="34" charset="-120"/>
              </a:rPr>
              <a:t>“Write a follow-up email”</a:t>
            </a:r>
            <a:endParaRPr lang="en-US" sz="1600" dirty="0"/>
          </a:p>
          <a:p>
            <a:pPr marL="0" indent="0">
              <a:lnSpc>
                <a:spcPct val="110000"/>
              </a:lnSpc>
              <a:spcAft>
                <a:spcPts val="700"/>
              </a:spcAft>
              <a:buNone/>
            </a:pPr>
            <a:r>
              <a:rPr lang="en-US" sz="1600" dirty="0">
                <a:solidFill>
                  <a:srgbClr val="101623"/>
                </a:solidFill>
                <a:latin typeface="Arial" pitchFamily="34" charset="0"/>
                <a:ea typeface="Arial" pitchFamily="34" charset="-122"/>
                <a:cs typeface="Arial" pitchFamily="34" charset="-120"/>
              </a:rPr>
              <a:t>“Clean up these notes”</a:t>
            </a:r>
            <a:endParaRPr lang="en-US" sz="1600" dirty="0"/>
          </a:p>
          <a:p>
            <a:pPr marL="0" indent="0">
              <a:lnSpc>
                <a:spcPct val="110000"/>
              </a:lnSpc>
              <a:spcAft>
                <a:spcPts val="700"/>
              </a:spcAft>
              <a:buNone/>
            </a:pPr>
            <a:r>
              <a:rPr lang="en-US" sz="1600" dirty="0">
                <a:solidFill>
                  <a:srgbClr val="101623"/>
                </a:solidFill>
                <a:latin typeface="Arial" pitchFamily="34" charset="0"/>
                <a:ea typeface="Arial" pitchFamily="34" charset="-122"/>
                <a:cs typeface="Arial" pitchFamily="34" charset="-120"/>
              </a:rPr>
              <a:t>“Draft a job posting”</a:t>
            </a:r>
            <a:endParaRPr lang="en-US" sz="1600" dirty="0"/>
          </a:p>
          <a:p>
            <a:pPr marL="0" indent="0">
              <a:lnSpc>
                <a:spcPct val="110000"/>
              </a:lnSpc>
              <a:spcAft>
                <a:spcPts val="700"/>
              </a:spcAft>
              <a:buNone/>
            </a:pPr>
            <a:r>
              <a:rPr lang="en-US" sz="1600" dirty="0">
                <a:solidFill>
                  <a:srgbClr val="101623"/>
                </a:solidFill>
                <a:latin typeface="Arial" pitchFamily="34" charset="0"/>
                <a:ea typeface="Arial" pitchFamily="34" charset="-122"/>
                <a:cs typeface="Arial" pitchFamily="34" charset="-120"/>
              </a:rPr>
              <a:t>“Summarize this thread”</a:t>
            </a:r>
            <a:endParaRPr lang="en-US" sz="1600" dirty="0"/>
          </a:p>
        </p:txBody>
      </p:sp>
      <p:sp>
        <p:nvSpPr>
          <p:cNvPr id="9" name="Shape 6"/>
          <p:cNvSpPr/>
          <p:nvPr/>
        </p:nvSpPr>
        <p:spPr>
          <a:xfrm>
            <a:off x="6254496" y="2606040"/>
            <a:ext cx="5248656" cy="2880360"/>
          </a:xfrm>
          <a:prstGeom prst="rect">
            <a:avLst/>
          </a:prstGeom>
          <a:solidFill>
            <a:srgbClr val="101623"/>
          </a:solidFill>
          <a:ln w="12700">
            <a:solidFill>
              <a:srgbClr val="101623"/>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819DD4"/>
                </a:solidFill>
                <a:latin typeface="Arial" pitchFamily="34" charset="0"/>
                <a:ea typeface="Arial" pitchFamily="34" charset="-122"/>
                <a:cs typeface="Arial" pitchFamily="34" charset="-120"/>
              </a:rPr>
              <a:t>THE BIGGER VERSION</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0" indent="0">
              <a:lnSpc>
                <a:spcPct val="110000"/>
              </a:lnSpc>
              <a:spcAft>
                <a:spcPts val="700"/>
              </a:spcAft>
              <a:buNone/>
            </a:pPr>
            <a:r>
              <a:rPr lang="en-US" sz="1600" dirty="0">
                <a:solidFill>
                  <a:srgbClr val="FFFFFF"/>
                </a:solidFill>
                <a:latin typeface="Arial" pitchFamily="34" charset="0"/>
                <a:ea typeface="Arial" pitchFamily="34" charset="-122"/>
                <a:cs typeface="Arial" pitchFamily="34" charset="-120"/>
              </a:rPr>
              <a:t>“Why does this keep happening?”</a:t>
            </a:r>
            <a:endParaRPr lang="en-US" sz="1600" dirty="0"/>
          </a:p>
          <a:p>
            <a:pPr marL="0" indent="0">
              <a:lnSpc>
                <a:spcPct val="110000"/>
              </a:lnSpc>
              <a:spcAft>
                <a:spcPts val="700"/>
              </a:spcAft>
              <a:buNone/>
            </a:pPr>
            <a:r>
              <a:rPr lang="en-US" sz="1600" dirty="0">
                <a:solidFill>
                  <a:srgbClr val="FFFFFF"/>
                </a:solidFill>
                <a:latin typeface="Arial" pitchFamily="34" charset="0"/>
                <a:ea typeface="Arial" pitchFamily="34" charset="-122"/>
                <a:cs typeface="Arial" pitchFamily="34" charset="-120"/>
              </a:rPr>
              <a:t>“What am I not seeing?”</a:t>
            </a:r>
            <a:endParaRPr lang="en-US" sz="1600" dirty="0"/>
          </a:p>
          <a:p>
            <a:pPr marL="0" indent="0">
              <a:lnSpc>
                <a:spcPct val="110000"/>
              </a:lnSpc>
              <a:spcAft>
                <a:spcPts val="700"/>
              </a:spcAft>
              <a:buNone/>
            </a:pPr>
            <a:r>
              <a:rPr lang="en-US" sz="1600" dirty="0">
                <a:solidFill>
                  <a:srgbClr val="FFFFFF"/>
                </a:solidFill>
                <a:latin typeface="Arial" pitchFamily="34" charset="0"/>
                <a:ea typeface="Arial" pitchFamily="34" charset="-122"/>
                <a:cs typeface="Arial" pitchFamily="34" charset="-120"/>
              </a:rPr>
              <a:t>“What should I ask before I sign?”</a:t>
            </a:r>
            <a:endParaRPr lang="en-US" sz="1600" dirty="0"/>
          </a:p>
          <a:p>
            <a:pPr marL="0" indent="0">
              <a:lnSpc>
                <a:spcPct val="110000"/>
              </a:lnSpc>
              <a:spcAft>
                <a:spcPts val="700"/>
              </a:spcAft>
              <a:buNone/>
            </a:pPr>
            <a:r>
              <a:rPr lang="en-US" sz="1600" dirty="0">
                <a:solidFill>
                  <a:srgbClr val="FFFFFF"/>
                </a:solidFill>
                <a:latin typeface="Arial" pitchFamily="34" charset="0"/>
                <a:ea typeface="Arial" pitchFamily="34" charset="-122"/>
                <a:cs typeface="Arial" pitchFamily="34" charset="-120"/>
              </a:rPr>
              <a:t>“What would change my mind?”</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Same tool. Same person. Different question.</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BUSINESS CONTEXT</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Tell it who you are first.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Seven lines from the top. Three from you. Paste both above everything you ask.</a:t>
            </a:r>
            <a:endParaRPr lang="en-US" sz="1600" dirty="0"/>
          </a:p>
        </p:txBody>
      </p:sp>
      <p:sp>
        <p:nvSpPr>
          <p:cNvPr id="6" name="Shape 3"/>
          <p:cNvSpPr/>
          <p:nvPr/>
        </p:nvSpPr>
        <p:spPr>
          <a:xfrm>
            <a:off x="685800" y="2606040"/>
            <a:ext cx="6400800"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07208"/>
            <a:ext cx="5852160"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COMPANY BLOCK  ·  THE OWNER’S OR OPERATOR’S JOB</a:t>
            </a:r>
            <a:endParaRPr lang="en-US" sz="1100" dirty="0"/>
          </a:p>
        </p:txBody>
      </p:sp>
      <p:sp>
        <p:nvSpPr>
          <p:cNvPr id="8" name="Text 5"/>
          <p:cNvSpPr txBox="1"/>
          <p:nvPr/>
        </p:nvSpPr>
        <p:spPr>
          <a:xfrm>
            <a:off x="960120" y="3172968"/>
            <a:ext cx="5852160" cy="2194560"/>
          </a:xfrm>
          <a:prstGeom prst="rect">
            <a:avLst/>
          </a:prstGeom>
          <a:noFill/>
          <a:ln/>
        </p:spPr>
        <p:txBody>
          <a:bodyPr wrap="square" lIns="0" tIns="0" rIns="0" bIns="0" rtlCol="0" anchor="t"/>
          <a:lstStyle/>
          <a:p>
            <a:pPr marL="0" indent="0">
              <a:buNone/>
            </a:pPr>
            <a:r>
              <a:rPr lang="en-US" sz="1450" b="1" dirty="0">
                <a:solidFill>
                  <a:srgbClr val="2B3F78"/>
                </a:solidFill>
                <a:latin typeface="Arial" pitchFamily="34" charset="0"/>
                <a:ea typeface="Arial" pitchFamily="34" charset="-122"/>
                <a:cs typeface="Arial" pitchFamily="34" charset="-120"/>
              </a:rPr>
              <a:t>What we are:  </a:t>
            </a:r>
            <a:r>
              <a:rPr lang="en-US" sz="1450" dirty="0">
                <a:solidFill>
                  <a:srgbClr val="101623"/>
                </a:solidFill>
                <a:latin typeface="Arial" pitchFamily="34" charset="0"/>
                <a:ea typeface="Arial" pitchFamily="34" charset="-122"/>
                <a:cs typeface="Arial" pitchFamily="34" charset="-120"/>
              </a:rPr>
              <a:t>Four branches, about 60 people. Pro and retail.</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Who we sell to:  </a:t>
            </a:r>
            <a:r>
              <a:rPr lang="en-US" sz="1450" dirty="0">
                <a:solidFill>
                  <a:srgbClr val="101623"/>
                </a:solidFill>
                <a:latin typeface="Arial" pitchFamily="34" charset="0"/>
                <a:ea typeface="Arial" pitchFamily="34" charset="-122"/>
                <a:cs typeface="Arial" pitchFamily="34" charset="-120"/>
              </a:rPr>
              <a:t>Mostly production builders and remodelers.</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What we sell:  </a:t>
            </a:r>
            <a:r>
              <a:rPr lang="en-US" sz="1450" dirty="0">
                <a:solidFill>
                  <a:srgbClr val="101623"/>
                </a:solidFill>
                <a:latin typeface="Arial" pitchFamily="34" charset="0"/>
                <a:ea typeface="Arial" pitchFamily="34" charset="-122"/>
                <a:cs typeface="Arial" pitchFamily="34" charset="-120"/>
              </a:rPr>
              <a:t>Heavy in framing, EWP, and millwork.</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How we compete:  </a:t>
            </a:r>
            <a:r>
              <a:rPr lang="en-US" sz="1450" dirty="0">
                <a:solidFill>
                  <a:srgbClr val="101623"/>
                </a:solidFill>
                <a:latin typeface="Arial" pitchFamily="34" charset="0"/>
                <a:ea typeface="Arial" pitchFamily="34" charset="-122"/>
                <a:cs typeface="Arial" pitchFamily="34" charset="-120"/>
              </a:rPr>
              <a:t>Delivery reliability, not price.</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Our market:  </a:t>
            </a:r>
            <a:r>
              <a:rPr lang="en-US" sz="1450" dirty="0">
                <a:solidFill>
                  <a:srgbClr val="101623"/>
                </a:solidFill>
                <a:latin typeface="Arial" pitchFamily="34" charset="0"/>
                <a:ea typeface="Arial" pitchFamily="34" charset="-122"/>
                <a:cs typeface="Arial" pitchFamily="34" charset="-120"/>
              </a:rPr>
              <a:t>Growing suburbs, two big-box stores nearby.</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Right now:  </a:t>
            </a:r>
            <a:r>
              <a:rPr lang="en-US" sz="1450" dirty="0">
                <a:solidFill>
                  <a:srgbClr val="101623"/>
                </a:solidFill>
                <a:latin typeface="Arial" pitchFamily="34" charset="0"/>
                <a:ea typeface="Arial" pitchFamily="34" charset="-122"/>
                <a:cs typeface="Arial" pitchFamily="34" charset="-120"/>
              </a:rPr>
              <a:t>Pushing millwork attachment this quarter.</a:t>
            </a:r>
            <a:endParaRPr lang="en-US" sz="1450" dirty="0"/>
          </a:p>
          <a:p>
            <a:pPr marL="0" indent="0">
              <a:buNone/>
            </a:pPr>
            <a:r>
              <a:rPr lang="en-US" sz="1450" b="1" dirty="0">
                <a:solidFill>
                  <a:srgbClr val="2B3F78"/>
                </a:solidFill>
                <a:latin typeface="Arial" pitchFamily="34" charset="0"/>
                <a:ea typeface="Arial" pitchFamily="34" charset="-122"/>
                <a:cs typeface="Arial" pitchFamily="34" charset="-120"/>
              </a:rPr>
              <a:t>Known constraints:  </a:t>
            </a:r>
            <a:r>
              <a:rPr lang="en-US" sz="1450" dirty="0">
                <a:solidFill>
                  <a:srgbClr val="101623"/>
                </a:solidFill>
                <a:latin typeface="Arial" pitchFamily="34" charset="0"/>
                <a:ea typeface="Arial" pitchFamily="34" charset="-122"/>
                <a:cs typeface="Arial" pitchFamily="34" charset="-120"/>
              </a:rPr>
              <a:t>EWP lead times. Short on CDL drivers.</a:t>
            </a:r>
            <a:endParaRPr lang="en-US" sz="1450" dirty="0"/>
          </a:p>
        </p:txBody>
      </p:sp>
      <p:sp>
        <p:nvSpPr>
          <p:cNvPr id="9" name="Shape 6"/>
          <p:cNvSpPr/>
          <p:nvPr/>
        </p:nvSpPr>
        <p:spPr>
          <a:xfrm>
            <a:off x="7406640" y="2606040"/>
            <a:ext cx="4096512"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7680960" y="2807208"/>
            <a:ext cx="3547872"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DESK BLOCK  ·  YOU WRITE THIS</a:t>
            </a:r>
            <a:endParaRPr lang="en-US" sz="1100" dirty="0"/>
          </a:p>
        </p:txBody>
      </p:sp>
      <p:sp>
        <p:nvSpPr>
          <p:cNvPr id="11" name="Text 8"/>
          <p:cNvSpPr txBox="1"/>
          <p:nvPr/>
        </p:nvSpPr>
        <p:spPr>
          <a:xfrm>
            <a:off x="7680960" y="3172968"/>
            <a:ext cx="3547872" cy="2194560"/>
          </a:xfrm>
          <a:prstGeom prst="rect">
            <a:avLst/>
          </a:prstGeom>
          <a:noFill/>
          <a:ln/>
        </p:spPr>
        <p:txBody>
          <a:bodyPr wrap="square" lIns="0" tIns="0" rIns="0" bIns="0" rtlCol="0" anchor="t"/>
          <a:lstStyle/>
          <a:p>
            <a:pPr marL="0" indent="0">
              <a:buNone/>
            </a:pPr>
            <a:r>
              <a:rPr lang="en-US" sz="1500" b="1" dirty="0">
                <a:solidFill>
                  <a:srgbClr val="2B3F78"/>
                </a:solidFill>
                <a:latin typeface="Arial" pitchFamily="34" charset="0"/>
                <a:ea typeface="Arial" pitchFamily="34" charset="-122"/>
                <a:cs typeface="Arial" pitchFamily="34" charset="-120"/>
              </a:rPr>
              <a:t>My job</a:t>
            </a:r>
            <a:endParaRPr lang="en-US" sz="1500" dirty="0"/>
          </a:p>
          <a:p>
            <a:pPr marL="0" indent="0">
              <a:spcAft>
                <a:spcPts val="1000"/>
              </a:spcAft>
              <a:buNone/>
            </a:pPr>
            <a:r>
              <a:rPr lang="en-US" sz="1500" dirty="0">
                <a:solidFill>
                  <a:srgbClr val="4A5468"/>
                </a:solidFill>
                <a:latin typeface="Arial" pitchFamily="34" charset="0"/>
                <a:ea typeface="Arial" pitchFamily="34" charset="-122"/>
                <a:cs typeface="Arial" pitchFamily="34" charset="-120"/>
              </a:rPr>
              <a:t>what I am responsible for and decide</a:t>
            </a:r>
            <a:endParaRPr lang="en-US" sz="1500" dirty="0"/>
          </a:p>
          <a:p>
            <a:pPr marL="0" indent="0">
              <a:buNone/>
            </a:pPr>
            <a:r>
              <a:rPr lang="en-US" sz="1500" b="1" dirty="0">
                <a:solidFill>
                  <a:srgbClr val="2B3F78"/>
                </a:solidFill>
                <a:latin typeface="Arial" pitchFamily="34" charset="0"/>
                <a:ea typeface="Arial" pitchFamily="34" charset="-122"/>
                <a:cs typeface="Arial" pitchFamily="34" charset="-120"/>
              </a:rPr>
              <a:t>Who I work with</a:t>
            </a:r>
            <a:endParaRPr lang="en-US" sz="1500" dirty="0"/>
          </a:p>
          <a:p>
            <a:pPr marL="0" indent="0">
              <a:spcAft>
                <a:spcPts val="1000"/>
              </a:spcAft>
              <a:buNone/>
            </a:pPr>
            <a:r>
              <a:rPr lang="en-US" sz="1500" dirty="0">
                <a:solidFill>
                  <a:srgbClr val="4A5468"/>
                </a:solidFill>
                <a:latin typeface="Arial" pitchFamily="34" charset="0"/>
                <a:ea typeface="Arial" pitchFamily="34" charset="-122"/>
                <a:cs typeface="Arial" pitchFamily="34" charset="-120"/>
              </a:rPr>
              <a:t>customers, vendors, teams</a:t>
            </a:r>
            <a:endParaRPr lang="en-US" sz="1500" dirty="0"/>
          </a:p>
          <a:p>
            <a:pPr marL="0" indent="0">
              <a:buNone/>
            </a:pPr>
            <a:r>
              <a:rPr lang="en-US" sz="1500" b="1" dirty="0">
                <a:solidFill>
                  <a:srgbClr val="2B3F78"/>
                </a:solidFill>
                <a:latin typeface="Arial" pitchFamily="34" charset="0"/>
                <a:ea typeface="Arial" pitchFamily="34" charset="-122"/>
                <a:cs typeface="Arial" pitchFamily="34" charset="-120"/>
              </a:rPr>
              <a:t>What is on my plate</a:t>
            </a:r>
            <a:endParaRPr lang="en-US" sz="1500" dirty="0"/>
          </a:p>
          <a:p>
            <a:pPr marL="0" indent="0">
              <a:spcAft>
                <a:spcPts val="1000"/>
              </a:spcAft>
              <a:buNone/>
            </a:pPr>
            <a:r>
              <a:rPr lang="en-US" sz="1500" dirty="0">
                <a:solidFill>
                  <a:srgbClr val="4A5468"/>
                </a:solidFill>
                <a:latin typeface="Arial" pitchFamily="34" charset="0"/>
                <a:ea typeface="Arial" pitchFamily="34" charset="-122"/>
                <a:cs typeface="Arial" pitchFamily="34" charset="-120"/>
              </a:rPr>
              <a:t>right now, in general terms</a:t>
            </a:r>
            <a:endParaRPr lang="en-US" sz="15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The rule: if you could not say it to a customer, it does not go in.</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THE CARGO METHOD</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CARGO builds a stronger prompt.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Five letters. Five questions. Miss one and it fills the blank with a guess.</a:t>
            </a:r>
            <a:endParaRPr lang="en-US" sz="1600" dirty="0"/>
          </a:p>
        </p:txBody>
      </p:sp>
      <p:sp>
        <p:nvSpPr>
          <p:cNvPr id="6" name="Shape 3"/>
          <p:cNvSpPr/>
          <p:nvPr/>
        </p:nvSpPr>
        <p:spPr>
          <a:xfrm>
            <a:off x="685800"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14400"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C</a:t>
            </a:r>
            <a:endParaRPr lang="en-US" sz="4400" dirty="0"/>
          </a:p>
        </p:txBody>
      </p:sp>
      <p:sp>
        <p:nvSpPr>
          <p:cNvPr id="8" name="Text 5"/>
          <p:cNvSpPr txBox="1"/>
          <p:nvPr/>
        </p:nvSpPr>
        <p:spPr>
          <a:xfrm>
            <a:off x="914400"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Context</a:t>
            </a:r>
            <a:endParaRPr lang="en-US" sz="1800" dirty="0"/>
          </a:p>
        </p:txBody>
      </p:sp>
      <p:sp>
        <p:nvSpPr>
          <p:cNvPr id="9" name="Text 6"/>
          <p:cNvSpPr txBox="1"/>
          <p:nvPr/>
        </p:nvSpPr>
        <p:spPr>
          <a:xfrm>
            <a:off x="914400"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What is going on? Set the scene.</a:t>
            </a:r>
            <a:endParaRPr lang="en-US" sz="1400" dirty="0"/>
          </a:p>
        </p:txBody>
      </p:sp>
      <p:sp>
        <p:nvSpPr>
          <p:cNvPr id="10" name="Shape 7"/>
          <p:cNvSpPr/>
          <p:nvPr/>
        </p:nvSpPr>
        <p:spPr>
          <a:xfrm>
            <a:off x="288584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11444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A</a:t>
            </a:r>
            <a:endParaRPr lang="en-US" sz="4400" dirty="0"/>
          </a:p>
        </p:txBody>
      </p:sp>
      <p:sp>
        <p:nvSpPr>
          <p:cNvPr id="12" name="Text 9"/>
          <p:cNvSpPr txBox="1"/>
          <p:nvPr/>
        </p:nvSpPr>
        <p:spPr>
          <a:xfrm>
            <a:off x="311444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Actor</a:t>
            </a:r>
            <a:endParaRPr lang="en-US" sz="1800" dirty="0"/>
          </a:p>
        </p:txBody>
      </p:sp>
      <p:sp>
        <p:nvSpPr>
          <p:cNvPr id="13" name="Text 10"/>
          <p:cNvSpPr txBox="1"/>
          <p:nvPr/>
        </p:nvSpPr>
        <p:spPr>
          <a:xfrm>
            <a:off x="311444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Who should it act as? An operator, a manager, a credit lead.</a:t>
            </a:r>
            <a:endParaRPr lang="en-US" sz="1400" dirty="0"/>
          </a:p>
        </p:txBody>
      </p:sp>
      <p:sp>
        <p:nvSpPr>
          <p:cNvPr id="14" name="Shape 11"/>
          <p:cNvSpPr/>
          <p:nvPr/>
        </p:nvSpPr>
        <p:spPr>
          <a:xfrm>
            <a:off x="5085893"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5314493"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R</a:t>
            </a:r>
            <a:endParaRPr lang="en-US" sz="4400" dirty="0"/>
          </a:p>
        </p:txBody>
      </p:sp>
      <p:sp>
        <p:nvSpPr>
          <p:cNvPr id="16" name="Text 13"/>
          <p:cNvSpPr txBox="1"/>
          <p:nvPr/>
        </p:nvSpPr>
        <p:spPr>
          <a:xfrm>
            <a:off x="5314493"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Request</a:t>
            </a:r>
            <a:endParaRPr lang="en-US" sz="1800" dirty="0"/>
          </a:p>
        </p:txBody>
      </p:sp>
      <p:sp>
        <p:nvSpPr>
          <p:cNvPr id="17" name="Text 14"/>
          <p:cNvSpPr txBox="1"/>
          <p:nvPr/>
        </p:nvSpPr>
        <p:spPr>
          <a:xfrm>
            <a:off x="5314493"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What exactly do you need?</a:t>
            </a:r>
            <a:endParaRPr lang="en-US" sz="1400" dirty="0"/>
          </a:p>
        </p:txBody>
      </p:sp>
      <p:sp>
        <p:nvSpPr>
          <p:cNvPr id="18" name="Shape 15"/>
          <p:cNvSpPr/>
          <p:nvPr/>
        </p:nvSpPr>
        <p:spPr>
          <a:xfrm>
            <a:off x="7285939"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7514539"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G</a:t>
            </a:r>
            <a:endParaRPr lang="en-US" sz="4400" dirty="0"/>
          </a:p>
        </p:txBody>
      </p:sp>
      <p:sp>
        <p:nvSpPr>
          <p:cNvPr id="20" name="Text 17"/>
          <p:cNvSpPr txBox="1"/>
          <p:nvPr/>
        </p:nvSpPr>
        <p:spPr>
          <a:xfrm>
            <a:off x="7514539"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Guardrails</a:t>
            </a:r>
            <a:endParaRPr lang="en-US" sz="1800" dirty="0"/>
          </a:p>
        </p:txBody>
      </p:sp>
      <p:sp>
        <p:nvSpPr>
          <p:cNvPr id="21" name="Text 18"/>
          <p:cNvSpPr txBox="1"/>
          <p:nvPr/>
        </p:nvSpPr>
        <p:spPr>
          <a:xfrm>
            <a:off x="7514539"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What rules apply? What should it not assume?</a:t>
            </a:r>
            <a:endParaRPr lang="en-US" sz="1400" dirty="0"/>
          </a:p>
        </p:txBody>
      </p:sp>
      <p:sp>
        <p:nvSpPr>
          <p:cNvPr id="22" name="Shape 19"/>
          <p:cNvSpPr/>
          <p:nvPr/>
        </p:nvSpPr>
        <p:spPr>
          <a:xfrm>
            <a:off x="948598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23" name="Text 20"/>
          <p:cNvSpPr txBox="1"/>
          <p:nvPr/>
        </p:nvSpPr>
        <p:spPr>
          <a:xfrm>
            <a:off x="971458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O</a:t>
            </a:r>
            <a:endParaRPr lang="en-US" sz="4400" dirty="0"/>
          </a:p>
        </p:txBody>
      </p:sp>
      <p:sp>
        <p:nvSpPr>
          <p:cNvPr id="24" name="Text 21"/>
          <p:cNvSpPr txBox="1"/>
          <p:nvPr/>
        </p:nvSpPr>
        <p:spPr>
          <a:xfrm>
            <a:off x="971458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Output</a:t>
            </a:r>
            <a:endParaRPr lang="en-US" sz="1800" dirty="0"/>
          </a:p>
        </p:txBody>
      </p:sp>
      <p:sp>
        <p:nvSpPr>
          <p:cNvPr id="25" name="Text 22"/>
          <p:cNvSpPr txBox="1"/>
          <p:nvPr/>
        </p:nvSpPr>
        <p:spPr>
          <a:xfrm>
            <a:off x="971458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What format do you want back?</a:t>
            </a:r>
            <a:endParaRPr lang="en-US" sz="1400" dirty="0"/>
          </a:p>
        </p:txBody>
      </p:sp>
      <p:sp>
        <p:nvSpPr>
          <p:cNvPr id="26" name="Text 23"/>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Situation. Role. Request. Rules. Format. That is CARGO.</a:t>
            </a:r>
            <a:endParaRPr lang="en-US" sz="1600" dirty="0"/>
          </a:p>
        </p:txBody>
      </p:sp>
      <p:sp>
        <p:nvSpPr>
          <p:cNvPr id="4"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YOUR TURN</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Write one. Three minutes.</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Take a real problem from your desk. Five lines on your handout.</a:t>
            </a:r>
            <a:endParaRPr lang="en-US" sz="1600" dirty="0"/>
          </a:p>
        </p:txBody>
      </p:sp>
      <p:sp>
        <p:nvSpPr>
          <p:cNvPr id="6" name="Shape 3"/>
          <p:cNvSpPr/>
          <p:nvPr/>
        </p:nvSpPr>
        <p:spPr>
          <a:xfrm>
            <a:off x="685800"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14400"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C</a:t>
            </a:r>
            <a:endParaRPr lang="en-US" sz="4400" dirty="0"/>
          </a:p>
        </p:txBody>
      </p:sp>
      <p:sp>
        <p:nvSpPr>
          <p:cNvPr id="8" name="Text 5"/>
          <p:cNvSpPr txBox="1"/>
          <p:nvPr/>
        </p:nvSpPr>
        <p:spPr>
          <a:xfrm>
            <a:off x="914400"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Context</a:t>
            </a:r>
            <a:endParaRPr lang="en-US" sz="1800" dirty="0"/>
          </a:p>
        </p:txBody>
      </p:sp>
      <p:sp>
        <p:nvSpPr>
          <p:cNvPr id="9" name="Text 6"/>
          <p:cNvSpPr txBox="1"/>
          <p:nvPr/>
        </p:nvSpPr>
        <p:spPr>
          <a:xfrm>
            <a:off x="914400"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The situation</a:t>
            </a:r>
            <a:endParaRPr lang="en-US" sz="1400" dirty="0"/>
          </a:p>
        </p:txBody>
      </p:sp>
      <p:sp>
        <p:nvSpPr>
          <p:cNvPr id="10" name="Shape 7"/>
          <p:cNvSpPr/>
          <p:nvPr/>
        </p:nvSpPr>
        <p:spPr>
          <a:xfrm>
            <a:off x="288584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11444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A</a:t>
            </a:r>
            <a:endParaRPr lang="en-US" sz="4400" dirty="0"/>
          </a:p>
        </p:txBody>
      </p:sp>
      <p:sp>
        <p:nvSpPr>
          <p:cNvPr id="12" name="Text 9"/>
          <p:cNvSpPr txBox="1"/>
          <p:nvPr/>
        </p:nvSpPr>
        <p:spPr>
          <a:xfrm>
            <a:off x="311444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Actor</a:t>
            </a:r>
            <a:endParaRPr lang="en-US" sz="1800" dirty="0"/>
          </a:p>
        </p:txBody>
      </p:sp>
      <p:sp>
        <p:nvSpPr>
          <p:cNvPr id="13" name="Text 10"/>
          <p:cNvSpPr txBox="1"/>
          <p:nvPr/>
        </p:nvSpPr>
        <p:spPr>
          <a:xfrm>
            <a:off x="311444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The expertise</a:t>
            </a:r>
            <a:endParaRPr lang="en-US" sz="1400" dirty="0"/>
          </a:p>
        </p:txBody>
      </p:sp>
      <p:sp>
        <p:nvSpPr>
          <p:cNvPr id="14" name="Shape 11"/>
          <p:cNvSpPr/>
          <p:nvPr/>
        </p:nvSpPr>
        <p:spPr>
          <a:xfrm>
            <a:off x="5085893"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5314493"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R</a:t>
            </a:r>
            <a:endParaRPr lang="en-US" sz="4400" dirty="0"/>
          </a:p>
        </p:txBody>
      </p:sp>
      <p:sp>
        <p:nvSpPr>
          <p:cNvPr id="16" name="Text 13"/>
          <p:cNvSpPr txBox="1"/>
          <p:nvPr/>
        </p:nvSpPr>
        <p:spPr>
          <a:xfrm>
            <a:off x="5314493"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Request</a:t>
            </a:r>
            <a:endParaRPr lang="en-US" sz="1800" dirty="0"/>
          </a:p>
        </p:txBody>
      </p:sp>
      <p:sp>
        <p:nvSpPr>
          <p:cNvPr id="17" name="Text 14"/>
          <p:cNvSpPr txBox="1"/>
          <p:nvPr/>
        </p:nvSpPr>
        <p:spPr>
          <a:xfrm>
            <a:off x="5314493"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The ask</a:t>
            </a:r>
            <a:endParaRPr lang="en-US" sz="1400" dirty="0"/>
          </a:p>
        </p:txBody>
      </p:sp>
      <p:sp>
        <p:nvSpPr>
          <p:cNvPr id="18" name="Shape 15"/>
          <p:cNvSpPr/>
          <p:nvPr/>
        </p:nvSpPr>
        <p:spPr>
          <a:xfrm>
            <a:off x="7285939"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7514539"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G</a:t>
            </a:r>
            <a:endParaRPr lang="en-US" sz="4400" dirty="0"/>
          </a:p>
        </p:txBody>
      </p:sp>
      <p:sp>
        <p:nvSpPr>
          <p:cNvPr id="20" name="Text 17"/>
          <p:cNvSpPr txBox="1"/>
          <p:nvPr/>
        </p:nvSpPr>
        <p:spPr>
          <a:xfrm>
            <a:off x="7514539"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Guardrails</a:t>
            </a:r>
            <a:endParaRPr lang="en-US" sz="1800" dirty="0"/>
          </a:p>
        </p:txBody>
      </p:sp>
      <p:sp>
        <p:nvSpPr>
          <p:cNvPr id="21" name="Text 18"/>
          <p:cNvSpPr txBox="1"/>
          <p:nvPr/>
        </p:nvSpPr>
        <p:spPr>
          <a:xfrm>
            <a:off x="7514539"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The rules</a:t>
            </a:r>
            <a:endParaRPr lang="en-US" sz="1400" dirty="0"/>
          </a:p>
        </p:txBody>
      </p:sp>
      <p:sp>
        <p:nvSpPr>
          <p:cNvPr id="22" name="Shape 19"/>
          <p:cNvSpPr/>
          <p:nvPr/>
        </p:nvSpPr>
        <p:spPr>
          <a:xfrm>
            <a:off x="948598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23" name="Text 20"/>
          <p:cNvSpPr txBox="1"/>
          <p:nvPr/>
        </p:nvSpPr>
        <p:spPr>
          <a:xfrm>
            <a:off x="971458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O</a:t>
            </a:r>
            <a:endParaRPr lang="en-US" sz="4400" dirty="0"/>
          </a:p>
        </p:txBody>
      </p:sp>
      <p:sp>
        <p:nvSpPr>
          <p:cNvPr id="24" name="Text 21"/>
          <p:cNvSpPr txBox="1"/>
          <p:nvPr/>
        </p:nvSpPr>
        <p:spPr>
          <a:xfrm>
            <a:off x="971458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Output</a:t>
            </a:r>
            <a:endParaRPr lang="en-US" sz="1800" dirty="0"/>
          </a:p>
        </p:txBody>
      </p:sp>
      <p:sp>
        <p:nvSpPr>
          <p:cNvPr id="25" name="Text 22"/>
          <p:cNvSpPr txBox="1"/>
          <p:nvPr/>
        </p:nvSpPr>
        <p:spPr>
          <a:xfrm>
            <a:off x="971458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The format</a:t>
            </a:r>
            <a:endParaRPr lang="en-US" sz="1400" dirty="0"/>
          </a:p>
        </p:txBody>
      </p:sp>
      <p:sp>
        <p:nvSpPr>
          <p:cNvPr id="26" name="Text 23"/>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Nobody is collecting these.</a:t>
            </a:r>
            <a:endParaRPr lang="en-US" sz="1600" dirty="0"/>
          </a:p>
        </p:txBody>
      </p:sp>
      <p:sp>
        <p:nvSpPr>
          <p:cNvPr id="4"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EXAMPLE 1  ·  A RECURRING PROBLEM</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Turn rough notes into a plan.</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Operations. Third short-shipped framing package this week, same builder.</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Context  </a:t>
            </a:r>
            <a:r>
              <a:rPr lang="en-US" sz="1300" dirty="0">
                <a:solidFill>
                  <a:srgbClr val="101623"/>
                </a:solidFill>
                <a:latin typeface="Arial" pitchFamily="34" charset="0"/>
                <a:ea typeface="Arial" pitchFamily="34" charset="-122"/>
                <a:cs typeface="Arial" pitchFamily="34" charset="-120"/>
              </a:rPr>
              <a:t>third short-shipped framing package this week, same builder.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Actor  </a:t>
            </a:r>
            <a:r>
              <a:rPr lang="en-US" sz="1300" dirty="0">
                <a:solidFill>
                  <a:srgbClr val="101623"/>
                </a:solidFill>
                <a:latin typeface="Arial" pitchFamily="34" charset="0"/>
                <a:ea typeface="Arial" pitchFamily="34" charset="-122"/>
                <a:cs typeface="Arial" pitchFamily="34" charset="-120"/>
              </a:rPr>
              <a:t>experienced LBM operations manager.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Request  </a:t>
            </a:r>
            <a:r>
              <a:rPr lang="en-US" sz="1300" dirty="0">
                <a:solidFill>
                  <a:srgbClr val="101623"/>
                </a:solidFill>
                <a:latin typeface="Arial" pitchFamily="34" charset="0"/>
                <a:ea typeface="Arial" pitchFamily="34" charset="-122"/>
                <a:cs typeface="Arial" pitchFamily="34" charset="-120"/>
              </a:rPr>
              <a:t>top 3 likely causes, what to check today, and questions for tomorrow’s meeting.</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Guardrails  </a:t>
            </a:r>
            <a:r>
              <a:rPr lang="en-US" sz="1300" dirty="0">
                <a:solidFill>
                  <a:srgbClr val="101623"/>
                </a:solidFill>
                <a:latin typeface="Arial" pitchFamily="34" charset="0"/>
                <a:ea typeface="Arial" pitchFamily="34" charset="-122"/>
                <a:cs typeface="Arial" pitchFamily="34" charset="-120"/>
              </a:rPr>
              <a:t>practical, no overcomplicating.</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Output  </a:t>
            </a:r>
            <a:r>
              <a:rPr lang="en-US" sz="1300" dirty="0">
                <a:solidFill>
                  <a:srgbClr val="101623"/>
                </a:solidFill>
                <a:latin typeface="Arial" pitchFamily="34" charset="0"/>
                <a:ea typeface="Arial" pitchFamily="34" charset="-122"/>
                <a:cs typeface="Arial" pitchFamily="34" charset="-120"/>
              </a:rPr>
              <a:t>bullet points under each heading.</a:t>
            </a:r>
            <a:endParaRPr lang="en-US" sz="13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Likely cause: tickets print before the EWP lands</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Likely cause: staging and loading never counted</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Likely cause: substitutions not flagged</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Plus three questions for the morning meeting</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Nobody asked it to write anything. They asked it why the same thing keeps going wrong.</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EXAMPLE 2  ·  A HARD CONVERSATION</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Prepare before you react.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Sales management. A rep’s quote turnaround has slipped and builders noticed.</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Context  </a:t>
            </a:r>
            <a:r>
              <a:rPr lang="en-US" sz="1300" dirty="0">
                <a:solidFill>
                  <a:srgbClr val="101623"/>
                </a:solidFill>
                <a:latin typeface="Arial" pitchFamily="34" charset="0"/>
                <a:ea typeface="Arial" pitchFamily="34" charset="-122"/>
                <a:cs typeface="Arial" pitchFamily="34" charset="-120"/>
              </a:rPr>
              <a:t>a rep’s quote turnaround has slipped. Builders noticed.</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Actor  </a:t>
            </a:r>
            <a:r>
              <a:rPr lang="en-US" sz="1300" dirty="0">
                <a:solidFill>
                  <a:srgbClr val="101623"/>
                </a:solidFill>
                <a:latin typeface="Arial" pitchFamily="34" charset="0"/>
                <a:ea typeface="Arial" pitchFamily="34" charset="-122"/>
                <a:cs typeface="Arial" pitchFamily="34" charset="-120"/>
              </a:rPr>
              <a:t>practical sales manager.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Request  </a:t>
            </a:r>
            <a:r>
              <a:rPr lang="en-US" sz="1300" dirty="0">
                <a:solidFill>
                  <a:srgbClr val="101623"/>
                </a:solidFill>
                <a:latin typeface="Arial" pitchFamily="34" charset="0"/>
                <a:ea typeface="Arial" pitchFamily="34" charset="-122"/>
                <a:cs typeface="Arial" pitchFamily="34" charset="-120"/>
              </a:rPr>
              <a:t>help me prepare for this conversation.</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Guardrails  </a:t>
            </a:r>
            <a:r>
              <a:rPr lang="en-US" sz="1300" dirty="0">
                <a:solidFill>
                  <a:srgbClr val="101623"/>
                </a:solidFill>
                <a:latin typeface="Arial" pitchFamily="34" charset="0"/>
                <a:ea typeface="Arial" pitchFamily="34" charset="-122"/>
                <a:cs typeface="Arial" pitchFamily="34" charset="-120"/>
              </a:rPr>
              <a:t>respectful, direct, calm. Not a script. Do not assume I know why.</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Output  </a:t>
            </a:r>
            <a:r>
              <a:rPr lang="en-US" sz="1300" dirty="0">
                <a:solidFill>
                  <a:srgbClr val="101623"/>
                </a:solidFill>
                <a:latin typeface="Arial" pitchFamily="34" charset="0"/>
                <a:ea typeface="Arial" pitchFamily="34" charset="-122"/>
                <a:cs typeface="Arial" pitchFamily="34" charset="-120"/>
              </a:rPr>
              <a:t>opening statement, 3 points, 2 questions.</a:t>
            </a:r>
            <a:endParaRPr lang="en-US" sz="13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Open: “Walk me through your week.”</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Impact on the customer, not the person</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What has to change next week</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Plus two questions to ask him</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This is not a script. It is preparation. You still bring the judgment.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EXAMPLE 3  ·  A MARGIN QUESTION</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Find where it actually moved.</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Finance. Margin down 40 basis points over two quarters, cause unknown.</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Context  </a:t>
            </a:r>
            <a:r>
              <a:rPr lang="en-US" sz="1300" dirty="0">
                <a:solidFill>
                  <a:srgbClr val="101623"/>
                </a:solidFill>
                <a:latin typeface="Arial" pitchFamily="34" charset="0"/>
                <a:ea typeface="Arial" pitchFamily="34" charset="-122"/>
                <a:cs typeface="Arial" pitchFamily="34" charset="-120"/>
              </a:rPr>
              <a:t>our company block, plus margin by category for two quarters (company workspace only).</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Actor  </a:t>
            </a:r>
            <a:r>
              <a:rPr lang="en-US" sz="1300" dirty="0">
                <a:solidFill>
                  <a:srgbClr val="101623"/>
                </a:solidFill>
                <a:latin typeface="Arial" pitchFamily="34" charset="0"/>
                <a:ea typeface="Arial" pitchFamily="34" charset="-122"/>
                <a:cs typeface="Arial" pitchFamily="34" charset="-120"/>
              </a:rPr>
              <a:t>experienced LBM operator who has run a P&amp;L.</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Request  </a:t>
            </a:r>
            <a:r>
              <a:rPr lang="en-US" sz="1300" dirty="0">
                <a:solidFill>
                  <a:srgbClr val="101623"/>
                </a:solidFill>
                <a:latin typeface="Arial" pitchFamily="34" charset="0"/>
                <a:ea typeface="Arial" pitchFamily="34" charset="-122"/>
                <a:cs typeface="Arial" pitchFamily="34" charset="-120"/>
              </a:rPr>
              <a:t>where is the 40 bp move actually coming from?</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Guardrails  </a:t>
            </a:r>
            <a:r>
              <a:rPr lang="en-US" sz="1300" dirty="0">
                <a:solidFill>
                  <a:srgbClr val="101623"/>
                </a:solidFill>
                <a:latin typeface="Arial" pitchFamily="34" charset="0"/>
                <a:ea typeface="Arial" pitchFamily="34" charset="-122"/>
                <a:cs typeface="Arial" pitchFamily="34" charset="-120"/>
              </a:rPr>
              <a:t>use only the figures given. Show the arithmetic.</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Output  </a:t>
            </a:r>
            <a:r>
              <a:rPr lang="en-US" sz="1300" dirty="0">
                <a:solidFill>
                  <a:srgbClr val="101623"/>
                </a:solidFill>
                <a:latin typeface="Arial" pitchFamily="34" charset="0"/>
                <a:ea typeface="Arial" pitchFamily="34" charset="-122"/>
                <a:cs typeface="Arial" pitchFamily="34" charset="-120"/>
              </a:rPr>
              <a:t>the finding, then what to check next.</a:t>
            </a:r>
            <a:endParaRPr lang="en-US" sz="13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EWP: volume +9%, margin −210 bp</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That one line explains 31 of the 40 bp</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Millwork and framing held steady</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Remaining 9 bp spread thin; not first</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Next: is it price, or is it cost?</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It did not brainstorm causes. It found where the money went, and showed the math.</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THE SHIFT METHOD</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SHIFT improves the first answer.</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The first answer is a draft. Nobody sends a first draft.</a:t>
            </a:r>
            <a:endParaRPr lang="en-US" sz="1600" dirty="0"/>
          </a:p>
        </p:txBody>
      </p:sp>
      <p:sp>
        <p:nvSpPr>
          <p:cNvPr id="6" name="Shape 3"/>
          <p:cNvSpPr/>
          <p:nvPr/>
        </p:nvSpPr>
        <p:spPr>
          <a:xfrm>
            <a:off x="685800"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14400"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S</a:t>
            </a:r>
            <a:endParaRPr lang="en-US" sz="4400" dirty="0"/>
          </a:p>
        </p:txBody>
      </p:sp>
      <p:sp>
        <p:nvSpPr>
          <p:cNvPr id="8" name="Text 5"/>
          <p:cNvSpPr txBox="1"/>
          <p:nvPr/>
        </p:nvSpPr>
        <p:spPr>
          <a:xfrm>
            <a:off x="914400"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Simplify</a:t>
            </a:r>
            <a:endParaRPr lang="en-US" sz="1800" dirty="0"/>
          </a:p>
        </p:txBody>
      </p:sp>
      <p:sp>
        <p:nvSpPr>
          <p:cNvPr id="9" name="Text 6"/>
          <p:cNvSpPr txBox="1"/>
          <p:nvPr/>
        </p:nvSpPr>
        <p:spPr>
          <a:xfrm>
            <a:off x="914400"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Make it shorter. Cut what you do not need.</a:t>
            </a:r>
            <a:endParaRPr lang="en-US" sz="1400" dirty="0"/>
          </a:p>
        </p:txBody>
      </p:sp>
      <p:sp>
        <p:nvSpPr>
          <p:cNvPr id="10" name="Shape 7"/>
          <p:cNvSpPr/>
          <p:nvPr/>
        </p:nvSpPr>
        <p:spPr>
          <a:xfrm>
            <a:off x="288584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11444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H</a:t>
            </a:r>
            <a:endParaRPr lang="en-US" sz="4400" dirty="0"/>
          </a:p>
        </p:txBody>
      </p:sp>
      <p:sp>
        <p:nvSpPr>
          <p:cNvPr id="12" name="Text 9"/>
          <p:cNvSpPr txBox="1"/>
          <p:nvPr/>
        </p:nvSpPr>
        <p:spPr>
          <a:xfrm>
            <a:off x="311444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Highlight</a:t>
            </a:r>
            <a:endParaRPr lang="en-US" sz="1800" dirty="0"/>
          </a:p>
        </p:txBody>
      </p:sp>
      <p:sp>
        <p:nvSpPr>
          <p:cNvPr id="13" name="Text 10"/>
          <p:cNvSpPr txBox="1"/>
          <p:nvPr/>
        </p:nvSpPr>
        <p:spPr>
          <a:xfrm>
            <a:off x="311444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Pull the key points to the top.</a:t>
            </a:r>
            <a:endParaRPr lang="en-US" sz="1400" dirty="0"/>
          </a:p>
        </p:txBody>
      </p:sp>
      <p:sp>
        <p:nvSpPr>
          <p:cNvPr id="14" name="Shape 11"/>
          <p:cNvSpPr/>
          <p:nvPr/>
        </p:nvSpPr>
        <p:spPr>
          <a:xfrm>
            <a:off x="5085893"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5314493"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I</a:t>
            </a:r>
            <a:endParaRPr lang="en-US" sz="4400" dirty="0"/>
          </a:p>
        </p:txBody>
      </p:sp>
      <p:sp>
        <p:nvSpPr>
          <p:cNvPr id="16" name="Text 13"/>
          <p:cNvSpPr txBox="1"/>
          <p:nvPr/>
        </p:nvSpPr>
        <p:spPr>
          <a:xfrm>
            <a:off x="5314493"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Improve</a:t>
            </a:r>
            <a:endParaRPr lang="en-US" sz="1800" dirty="0"/>
          </a:p>
        </p:txBody>
      </p:sp>
      <p:sp>
        <p:nvSpPr>
          <p:cNvPr id="17" name="Text 14"/>
          <p:cNvSpPr txBox="1"/>
          <p:nvPr/>
        </p:nvSpPr>
        <p:spPr>
          <a:xfrm>
            <a:off x="5314493"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Make it clearer or more practical.</a:t>
            </a:r>
            <a:endParaRPr lang="en-US" sz="1400" dirty="0"/>
          </a:p>
        </p:txBody>
      </p:sp>
      <p:sp>
        <p:nvSpPr>
          <p:cNvPr id="18" name="Shape 15"/>
          <p:cNvSpPr/>
          <p:nvPr/>
        </p:nvSpPr>
        <p:spPr>
          <a:xfrm>
            <a:off x="7285939"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7514539"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F</a:t>
            </a:r>
            <a:endParaRPr lang="en-US" sz="4400" dirty="0"/>
          </a:p>
        </p:txBody>
      </p:sp>
      <p:sp>
        <p:nvSpPr>
          <p:cNvPr id="20" name="Text 17"/>
          <p:cNvSpPr txBox="1"/>
          <p:nvPr/>
        </p:nvSpPr>
        <p:spPr>
          <a:xfrm>
            <a:off x="7514539"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Format</a:t>
            </a:r>
            <a:endParaRPr lang="en-US" sz="1800" dirty="0"/>
          </a:p>
        </p:txBody>
      </p:sp>
      <p:sp>
        <p:nvSpPr>
          <p:cNvPr id="21" name="Text 18"/>
          <p:cNvSpPr txBox="1"/>
          <p:nvPr/>
        </p:nvSpPr>
        <p:spPr>
          <a:xfrm>
            <a:off x="7514539"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Bullets, steps, a checklist, a text message.</a:t>
            </a:r>
            <a:endParaRPr lang="en-US" sz="1400" dirty="0"/>
          </a:p>
        </p:txBody>
      </p:sp>
      <p:sp>
        <p:nvSpPr>
          <p:cNvPr id="22" name="Shape 19"/>
          <p:cNvSpPr/>
          <p:nvPr/>
        </p:nvSpPr>
        <p:spPr>
          <a:xfrm>
            <a:off x="9485986" y="2606040"/>
            <a:ext cx="2017166" cy="2834640"/>
          </a:xfrm>
          <a:prstGeom prst="rect">
            <a:avLst/>
          </a:prstGeom>
          <a:solidFill>
            <a:srgbClr val="EEF1F8"/>
          </a:solidFill>
          <a:ln w="12700">
            <a:solidFill>
              <a:srgbClr val="EEF1F8"/>
            </a:solidFill>
            <a:prstDash val="solid"/>
          </a:ln>
        </p:spPr>
        <p:txBody>
          <a:bodyPr/>
          <a:lstStyle/>
          <a:p>
            <a:endParaRPr lang="en-US"/>
          </a:p>
        </p:txBody>
      </p:sp>
      <p:sp>
        <p:nvSpPr>
          <p:cNvPr id="23" name="Text 20"/>
          <p:cNvSpPr txBox="1"/>
          <p:nvPr/>
        </p:nvSpPr>
        <p:spPr>
          <a:xfrm>
            <a:off x="9714586" y="2788920"/>
            <a:ext cx="1559966" cy="822960"/>
          </a:xfrm>
          <a:prstGeom prst="rect">
            <a:avLst/>
          </a:prstGeom>
          <a:noFill/>
          <a:ln/>
        </p:spPr>
        <p:txBody>
          <a:bodyPr wrap="square" lIns="0" tIns="0" rIns="0" bIns="0" rtlCol="0" anchor="t"/>
          <a:lstStyle/>
          <a:p>
            <a:pPr marL="0" indent="0">
              <a:buNone/>
            </a:pPr>
            <a:r>
              <a:rPr lang="en-US" sz="4400" b="1" dirty="0">
                <a:solidFill>
                  <a:srgbClr val="2B3F78"/>
                </a:solidFill>
                <a:latin typeface="Arial" pitchFamily="34" charset="0"/>
                <a:ea typeface="Arial" pitchFamily="34" charset="-122"/>
                <a:cs typeface="Arial" pitchFamily="34" charset="-120"/>
              </a:rPr>
              <a:t>T</a:t>
            </a:r>
            <a:endParaRPr lang="en-US" sz="4400" dirty="0"/>
          </a:p>
        </p:txBody>
      </p:sp>
      <p:sp>
        <p:nvSpPr>
          <p:cNvPr id="24" name="Text 21"/>
          <p:cNvSpPr txBox="1"/>
          <p:nvPr/>
        </p:nvSpPr>
        <p:spPr>
          <a:xfrm>
            <a:off x="9714586" y="3657600"/>
            <a:ext cx="1559966" cy="365760"/>
          </a:xfrm>
          <a:prstGeom prst="rect">
            <a:avLst/>
          </a:prstGeom>
          <a:noFill/>
          <a:ln/>
        </p:spPr>
        <p:txBody>
          <a:bodyPr wrap="square" lIns="0" tIns="0" rIns="0" bIns="0" rtlCol="0" anchor="t"/>
          <a:lstStyle/>
          <a:p>
            <a:pPr marL="0" indent="0">
              <a:buNone/>
            </a:pPr>
            <a:r>
              <a:rPr lang="en-US" sz="1800" b="1" dirty="0">
                <a:solidFill>
                  <a:srgbClr val="101623"/>
                </a:solidFill>
                <a:latin typeface="Arial" pitchFamily="34" charset="0"/>
                <a:ea typeface="Arial" pitchFamily="34" charset="-122"/>
                <a:cs typeface="Arial" pitchFamily="34" charset="-120"/>
              </a:rPr>
              <a:t>Tighten</a:t>
            </a:r>
            <a:endParaRPr lang="en-US" sz="1800" dirty="0"/>
          </a:p>
        </p:txBody>
      </p:sp>
      <p:sp>
        <p:nvSpPr>
          <p:cNvPr id="25" name="Text 22"/>
          <p:cNvSpPr txBox="1"/>
          <p:nvPr/>
        </p:nvSpPr>
        <p:spPr>
          <a:xfrm>
            <a:off x="9714586" y="4114800"/>
            <a:ext cx="1559966" cy="1188720"/>
          </a:xfrm>
          <a:prstGeom prst="rect">
            <a:avLst/>
          </a:prstGeom>
          <a:noFill/>
          <a:ln/>
        </p:spPr>
        <p:txBody>
          <a:bodyPr wrap="square" lIns="0" tIns="0" rIns="0" bIns="0" rtlCol="0" anchor="t"/>
          <a:lstStyle/>
          <a:p>
            <a:pPr marL="0" indent="0">
              <a:lnSpc>
                <a:spcPct val="120000"/>
              </a:lnSpc>
              <a:buNone/>
            </a:pPr>
            <a:r>
              <a:rPr lang="en-US" sz="1400" dirty="0">
                <a:solidFill>
                  <a:srgbClr val="4A5468"/>
                </a:solidFill>
                <a:latin typeface="Arial" pitchFamily="34" charset="0"/>
                <a:ea typeface="Arial" pitchFamily="34" charset="-122"/>
                <a:cs typeface="Arial" pitchFamily="34" charset="-120"/>
              </a:rPr>
              <a:t>Same meaning, fewer words.</a:t>
            </a:r>
            <a:endParaRPr lang="en-US" sz="1400" dirty="0"/>
          </a:p>
        </p:txBody>
      </p:sp>
      <p:sp>
        <p:nvSpPr>
          <p:cNvPr id="26" name="Text 23"/>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Watch Tighten. It will cut something that had to stay. Shorter is not the goal. Usable is.</a:t>
            </a:r>
            <a:endParaRPr lang="en-US" sz="1600" dirty="0"/>
          </a:p>
        </p:txBody>
      </p:sp>
      <p:sp>
        <p:nvSpPr>
          <p:cNvPr id="4"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THE TWO STEPS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Build with CARGO. Refine with SHIFT.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Two steps. That is the whole method.</a:t>
            </a:r>
            <a:endParaRPr lang="en-US" sz="1600" dirty="0"/>
          </a:p>
        </p:txBody>
      </p:sp>
      <p:sp>
        <p:nvSpPr>
          <p:cNvPr id="6" name="Shape 3"/>
          <p:cNvSpPr/>
          <p:nvPr/>
        </p:nvSpPr>
        <p:spPr>
          <a:xfrm>
            <a:off x="685800" y="2468880"/>
            <a:ext cx="5271516"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4722876"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4722876"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Build it with CARGO</a:t>
            </a:r>
            <a:endParaRPr lang="en-US" sz="2000" dirty="0"/>
          </a:p>
        </p:txBody>
      </p:sp>
      <p:sp>
        <p:nvSpPr>
          <p:cNvPr id="9" name="Text 6"/>
          <p:cNvSpPr txBox="1"/>
          <p:nvPr/>
        </p:nvSpPr>
        <p:spPr>
          <a:xfrm>
            <a:off x="960120" y="3647948"/>
            <a:ext cx="4722876"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Set context, actor, request, guardrails, format. Then hit enter.</a:t>
            </a:r>
            <a:endParaRPr lang="en-US" sz="1700" dirty="0"/>
          </a:p>
        </p:txBody>
      </p:sp>
      <p:sp>
        <p:nvSpPr>
          <p:cNvPr id="10" name="Shape 7"/>
          <p:cNvSpPr/>
          <p:nvPr/>
        </p:nvSpPr>
        <p:spPr>
          <a:xfrm>
            <a:off x="6231636" y="2468880"/>
            <a:ext cx="5271516"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6505956" y="2743200"/>
            <a:ext cx="4722876"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6505956" y="3127248"/>
            <a:ext cx="4722876"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Refine it with SHIFT</a:t>
            </a:r>
            <a:endParaRPr lang="en-US" sz="2000" dirty="0"/>
          </a:p>
        </p:txBody>
      </p:sp>
      <p:sp>
        <p:nvSpPr>
          <p:cNvPr id="13" name="Text 10"/>
          <p:cNvSpPr txBox="1"/>
          <p:nvPr/>
        </p:nvSpPr>
        <p:spPr>
          <a:xfrm>
            <a:off x="6505956" y="3647948"/>
            <a:ext cx="4722876"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Read the answer. Simplify, highlight, improve, format, tighten.</a:t>
            </a:r>
            <a:endParaRPr lang="en-US" sz="1700" dirty="0"/>
          </a:p>
        </p:txBody>
      </p:sp>
      <p:sp>
        <p:nvSpPr>
          <p:cNvPr id="14" name="Text 11"/>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By the second or third pass you have something useful, in the time it used to take to write the first draft.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THE META PROMPT</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Stuck? Have it write the prompt.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CARGO is the five questions. This writes you the five answers.</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YOU PASTE IN</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101623"/>
                </a:solidFill>
                <a:latin typeface="Arial" pitchFamily="34" charset="0"/>
                <a:ea typeface="Arial" pitchFamily="34" charset="-122"/>
                <a:cs typeface="Arial" pitchFamily="34" charset="-120"/>
              </a:rPr>
              <a:t>“You are a senior prompt engineer.”</a:t>
            </a:r>
            <a:endParaRPr lang="en-US" sz="1400" dirty="0"/>
          </a:p>
          <a:p>
            <a:pPr marL="0" indent="0">
              <a:lnSpc>
                <a:spcPct val="110000"/>
              </a:lnSpc>
              <a:spcAft>
                <a:spcPts val="600"/>
              </a:spcAft>
              <a:buNone/>
            </a:pPr>
            <a:r>
              <a:rPr lang="en-US" sz="1400" dirty="0">
                <a:solidFill>
                  <a:srgbClr val="101623"/>
                </a:solidFill>
                <a:latin typeface="Arial" pitchFamily="34" charset="0"/>
                <a:ea typeface="Arial" pitchFamily="34" charset="-122"/>
                <a:cs typeface="Arial" pitchFamily="34" charset="-120"/>
              </a:rPr>
              <a:t>“Here is my rough version of what I want.”</a:t>
            </a:r>
            <a:endParaRPr lang="en-US" sz="1400" dirty="0"/>
          </a:p>
          <a:p>
            <a:pPr marL="0" indent="0">
              <a:lnSpc>
                <a:spcPct val="110000"/>
              </a:lnSpc>
              <a:spcAft>
                <a:spcPts val="600"/>
              </a:spcAft>
              <a:buNone/>
            </a:pPr>
            <a:r>
              <a:rPr lang="en-US" sz="1400" dirty="0">
                <a:solidFill>
                  <a:srgbClr val="101623"/>
                </a:solidFill>
                <a:latin typeface="Arial" pitchFamily="34" charset="0"/>
                <a:ea typeface="Arial" pitchFamily="34" charset="-122"/>
                <a:cs typeface="Arial" pitchFamily="34" charset="-120"/>
              </a:rPr>
              <a:t>“Tell me what is missing, then rewrite it.”</a:t>
            </a:r>
            <a:endParaRPr lang="en-US" sz="1400" dirty="0"/>
          </a:p>
          <a:p>
            <a:pPr marL="0" indent="0">
              <a:lnSpc>
                <a:spcPct val="110000"/>
              </a:lnSpc>
              <a:spcAft>
                <a:spcPts val="600"/>
              </a:spcAft>
              <a:buNone/>
            </a:pPr>
            <a:r>
              <a:rPr lang="en-US" sz="1400" dirty="0">
                <a:solidFill>
                  <a:srgbClr val="101623"/>
                </a:solidFill>
                <a:latin typeface="Arial" pitchFamily="34" charset="0"/>
                <a:ea typeface="Arial" pitchFamily="34" charset="-122"/>
                <a:cs typeface="Arial" pitchFamily="34" charset="-120"/>
              </a:rPr>
              <a:t>“Ask me 2 to 4 questions first if anything is unclear.”</a:t>
            </a:r>
            <a:endParaRPr lang="en-US" sz="1400" dirty="0"/>
          </a:p>
          <a:p>
            <a:pPr marL="0" indent="0">
              <a:lnSpc>
                <a:spcPct val="110000"/>
              </a:lnSpc>
              <a:spcAft>
                <a:spcPts val="600"/>
              </a:spcAft>
              <a:buNone/>
            </a:pPr>
            <a:r>
              <a:rPr lang="en-US" sz="1400" dirty="0">
                <a:solidFill>
                  <a:srgbClr val="101623"/>
                </a:solidFill>
                <a:latin typeface="Arial" pitchFamily="34" charset="0"/>
                <a:ea typeface="Arial" pitchFamily="34" charset="-122"/>
                <a:cs typeface="Arial" pitchFamily="34" charset="-120"/>
              </a:rPr>
              <a:t>“Return it as CARGO, plus reasoning and a self-check.”</a:t>
            </a:r>
            <a:endParaRPr lang="en-US" sz="14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COMES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The questions you forgot to ask</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A full CARGO prompt, written for you</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Reasoning steps built in</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A self-check before it answers</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Full copy-and-paste text: Part 5 of the workbook. This is the page people actually use.</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PRACTICAL RULES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Use it well. Use it wisely.</a:t>
            </a:r>
            <a:endParaRPr lang="en-US" sz="3400" dirty="0"/>
          </a:p>
        </p:txBody>
      </p:sp>
      <p:sp>
        <p:nvSpPr>
          <p:cNvPr id="5" name="Shape 2"/>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6" name="Text 3"/>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DO</a:t>
            </a:r>
            <a:endParaRPr lang="en-US" sz="1100" dirty="0"/>
          </a:p>
        </p:txBody>
      </p:sp>
      <p:sp>
        <p:nvSpPr>
          <p:cNvPr id="7" name="Text 4"/>
          <p:cNvSpPr txBox="1"/>
          <p:nvPr/>
        </p:nvSpPr>
        <p:spPr>
          <a:xfrm>
            <a:off x="960120"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Get organized faster</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Think problems through</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Prepare for conversations</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Review before using</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Ask when you are not sure</a:t>
            </a:r>
            <a:endParaRPr lang="en-US" sz="1600" dirty="0"/>
          </a:p>
        </p:txBody>
      </p:sp>
      <p:sp>
        <p:nvSpPr>
          <p:cNvPr id="8" name="Shape 5"/>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9" name="Text 6"/>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DON’T</a:t>
            </a:r>
            <a:endParaRPr lang="en-US" sz="1100" dirty="0"/>
          </a:p>
        </p:txBody>
      </p:sp>
      <p:sp>
        <p:nvSpPr>
          <p:cNvPr id="10" name="Text 7"/>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Trust it blindly</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Skip company process</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Paste company data into a personal account</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Replace your judgment</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Take a spec or code answer from it</a:t>
            </a:r>
            <a:endParaRPr lang="en-US" sz="1600" dirty="0"/>
          </a:p>
        </p:txBody>
      </p:sp>
      <p:sp>
        <p:nvSpPr>
          <p:cNvPr id="11" name="Text 8"/>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Assist your work. Do not outsource your judgment.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ONE-WEEK CHALLENGE</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Try it once this week.</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One work issue. One conversation. One set of instructions. Just one, but actually do it.</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Think</a:t>
            </a:r>
            <a:endParaRPr lang="en-US" sz="2000" dirty="0"/>
          </a:p>
        </p:txBody>
      </p:sp>
      <p:sp>
        <p:nvSpPr>
          <p:cNvPr id="9" name="Text 6"/>
          <p:cNvSpPr txBox="1"/>
          <p:nvPr/>
        </p:nvSpPr>
        <p:spPr>
          <a:xfrm>
            <a:off x="960120"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more clearly</a:t>
            </a:r>
            <a:endParaRPr lang="en-US" sz="17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Prepare</a:t>
            </a:r>
            <a:endParaRPr lang="en-US" sz="2000" dirty="0"/>
          </a:p>
        </p:txBody>
      </p:sp>
      <p:sp>
        <p:nvSpPr>
          <p:cNvPr id="13" name="Text 10"/>
          <p:cNvSpPr txBox="1"/>
          <p:nvPr/>
        </p:nvSpPr>
        <p:spPr>
          <a:xfrm>
            <a:off x="3733038"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more quickly</a:t>
            </a:r>
            <a:endParaRPr lang="en-US" sz="17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Communicate</a:t>
            </a:r>
            <a:endParaRPr lang="en-US" sz="2000" dirty="0"/>
          </a:p>
        </p:txBody>
      </p:sp>
      <p:sp>
        <p:nvSpPr>
          <p:cNvPr id="17" name="Text 14"/>
          <p:cNvSpPr txBox="1"/>
          <p:nvPr/>
        </p:nvSpPr>
        <p:spPr>
          <a:xfrm>
            <a:off x="6505956"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more effectively</a:t>
            </a:r>
            <a:endParaRPr lang="en-US" sz="17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337820"/>
          </a:xfrm>
          <a:prstGeom prst="rect">
            <a:avLst/>
          </a:prstGeom>
          <a:noFill/>
          <a:ln/>
        </p:spPr>
        <p:txBody>
          <a:bodyPr wrap="square" lIns="0" tIns="0" rIns="0" bIns="0" rtlCol="0" anchor="t"/>
          <a:lstStyle/>
          <a:p>
            <a:pPr marL="0" indent="0">
              <a:lnSpc>
                <a:spcPct val="105000"/>
              </a:lnSpc>
              <a:buNone/>
            </a:pPr>
            <a:r>
              <a:rPr lang="en-US" sz="2000" b="1" dirty="0">
                <a:solidFill>
                  <a:srgbClr val="101623"/>
                </a:solidFill>
                <a:latin typeface="Arial" pitchFamily="34" charset="0"/>
                <a:ea typeface="Arial" pitchFamily="34" charset="-122"/>
                <a:cs typeface="Arial" pitchFamily="34" charset="-120"/>
              </a:rPr>
              <a:t>Lead</a:t>
            </a:r>
            <a:endParaRPr lang="en-US" sz="2000" dirty="0"/>
          </a:p>
        </p:txBody>
      </p:sp>
      <p:sp>
        <p:nvSpPr>
          <p:cNvPr id="21" name="Text 18"/>
          <p:cNvSpPr txBox="1"/>
          <p:nvPr/>
        </p:nvSpPr>
        <p:spPr>
          <a:xfrm>
            <a:off x="9278874" y="3647948"/>
            <a:ext cx="1949958" cy="1747012"/>
          </a:xfrm>
          <a:prstGeom prst="rect">
            <a:avLst/>
          </a:prstGeom>
          <a:noFill/>
          <a:ln/>
        </p:spPr>
        <p:txBody>
          <a:bodyPr wrap="square" lIns="0" tIns="0" rIns="0" bIns="0" rtlCol="0" anchor="t"/>
          <a:lstStyle/>
          <a:p>
            <a:pPr marL="0" indent="0">
              <a:lnSpc>
                <a:spcPct val="120000"/>
              </a:lnSpc>
              <a:buNone/>
            </a:pPr>
            <a:r>
              <a:rPr lang="en-US" sz="1700" dirty="0">
                <a:solidFill>
                  <a:srgbClr val="4A5468"/>
                </a:solidFill>
                <a:latin typeface="Arial" pitchFamily="34" charset="0"/>
                <a:ea typeface="Arial" pitchFamily="34" charset="-122"/>
                <a:cs typeface="Arial" pitchFamily="34" charset="-120"/>
              </a:rPr>
              <a:t>with confidence</a:t>
            </a:r>
            <a:endParaRPr lang="en-US" sz="17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AI is not a replacement for your experience. It is a practical work assistant.</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KEEP GOING</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Where to go from here.</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One hour does not build a habit. The next thirty days do.</a:t>
            </a:r>
            <a:endParaRPr lang="en-US" sz="1600" dirty="0"/>
          </a:p>
        </p:txBody>
      </p:sp>
      <p:sp>
        <p:nvSpPr>
          <p:cNvPr id="6" name="Shape 3"/>
          <p:cNvSpPr/>
          <p:nvPr/>
        </p:nvSpPr>
        <p:spPr>
          <a:xfrm>
            <a:off x="685800"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01</a:t>
            </a:r>
            <a:endParaRPr lang="en-US" sz="1400" dirty="0"/>
          </a:p>
        </p:txBody>
      </p:sp>
      <p:sp>
        <p:nvSpPr>
          <p:cNvPr id="8" name="Text 5"/>
          <p:cNvSpPr txBox="1"/>
          <p:nvPr/>
        </p:nvSpPr>
        <p:spPr>
          <a:xfrm>
            <a:off x="960120" y="3127248"/>
            <a:ext cx="1949958" cy="57150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In your hands now</a:t>
            </a:r>
            <a:endParaRPr lang="en-US" sz="1800" dirty="0"/>
          </a:p>
        </p:txBody>
      </p:sp>
      <p:sp>
        <p:nvSpPr>
          <p:cNvPr id="9" name="Text 6"/>
          <p:cNvSpPr txBox="1"/>
          <p:nvPr/>
        </p:nvSpPr>
        <p:spPr>
          <a:xfrm>
            <a:off x="960120" y="3881628"/>
            <a:ext cx="1949958" cy="151333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The workbook, the starter policy, and the ten prompts in Part 7.</a:t>
            </a:r>
            <a:endParaRPr lang="en-US" sz="1500" dirty="0"/>
          </a:p>
        </p:txBody>
      </p:sp>
      <p:sp>
        <p:nvSpPr>
          <p:cNvPr id="10" name="Shape 7"/>
          <p:cNvSpPr/>
          <p:nvPr/>
        </p:nvSpPr>
        <p:spPr>
          <a:xfrm>
            <a:off x="3458718"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1" name="Text 8"/>
          <p:cNvSpPr txBox="1"/>
          <p:nvPr/>
        </p:nvSpPr>
        <p:spPr>
          <a:xfrm>
            <a:off x="3733038"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02</a:t>
            </a:r>
            <a:endParaRPr lang="en-US" sz="1400" dirty="0"/>
          </a:p>
        </p:txBody>
      </p:sp>
      <p:sp>
        <p:nvSpPr>
          <p:cNvPr id="12" name="Text 9"/>
          <p:cNvSpPr txBox="1"/>
          <p:nvPr/>
        </p:nvSpPr>
        <p:spPr>
          <a:xfrm>
            <a:off x="3733038" y="3127248"/>
            <a:ext cx="1949958" cy="57150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The Build: Put It To Work</a:t>
            </a:r>
            <a:endParaRPr lang="en-US" sz="1800" dirty="0"/>
          </a:p>
        </p:txBody>
      </p:sp>
      <p:sp>
        <p:nvSpPr>
          <p:cNvPr id="13" name="Text 10"/>
          <p:cNvSpPr txBox="1"/>
          <p:nvPr/>
        </p:nvSpPr>
        <p:spPr>
          <a:xfrm>
            <a:off x="3733038" y="3881628"/>
            <a:ext cx="1949958" cy="151333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Same room, with laptops. Everyone builds one real prompt for their own desk.</a:t>
            </a:r>
            <a:endParaRPr lang="en-US" sz="1500" dirty="0"/>
          </a:p>
        </p:txBody>
      </p:sp>
      <p:sp>
        <p:nvSpPr>
          <p:cNvPr id="14" name="Shape 11"/>
          <p:cNvSpPr/>
          <p:nvPr/>
        </p:nvSpPr>
        <p:spPr>
          <a:xfrm>
            <a:off x="6231636"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6505956"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03</a:t>
            </a:r>
            <a:endParaRPr lang="en-US" sz="1400" dirty="0"/>
          </a:p>
        </p:txBody>
      </p:sp>
      <p:sp>
        <p:nvSpPr>
          <p:cNvPr id="16" name="Text 13"/>
          <p:cNvSpPr txBox="1"/>
          <p:nvPr/>
        </p:nvSpPr>
        <p:spPr>
          <a:xfrm>
            <a:off x="6505956" y="3127248"/>
            <a:ext cx="1949958" cy="57150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The Decisions: Make It Stick</a:t>
            </a:r>
            <a:endParaRPr lang="en-US" sz="1800" dirty="0"/>
          </a:p>
        </p:txBody>
      </p:sp>
      <p:sp>
        <p:nvSpPr>
          <p:cNvPr id="17" name="Text 14"/>
          <p:cNvSpPr txBox="1"/>
          <p:nvPr/>
        </p:nvSpPr>
        <p:spPr>
          <a:xfrm>
            <a:off x="6505956" y="3881628"/>
            <a:ext cx="1949958" cy="151333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Owner or GM and the likely point person. Five decisions and a ninety-day plan.</a:t>
            </a:r>
            <a:endParaRPr lang="en-US" sz="1500" dirty="0"/>
          </a:p>
        </p:txBody>
      </p:sp>
      <p:sp>
        <p:nvSpPr>
          <p:cNvPr id="18" name="Shape 15"/>
          <p:cNvSpPr/>
          <p:nvPr/>
        </p:nvSpPr>
        <p:spPr>
          <a:xfrm>
            <a:off x="9004554" y="2468880"/>
            <a:ext cx="2498598" cy="3108960"/>
          </a:xfrm>
          <a:prstGeom prst="rect">
            <a:avLst/>
          </a:prstGeom>
          <a:solidFill>
            <a:srgbClr val="EEF1F8"/>
          </a:solidFill>
          <a:ln w="12700">
            <a:solidFill>
              <a:srgbClr val="EEF1F8"/>
            </a:solidFill>
            <a:prstDash val="solid"/>
          </a:ln>
        </p:spPr>
        <p:txBody>
          <a:bodyPr/>
          <a:lstStyle/>
          <a:p>
            <a:endParaRPr lang="en-US"/>
          </a:p>
        </p:txBody>
      </p:sp>
      <p:sp>
        <p:nvSpPr>
          <p:cNvPr id="19" name="Text 16"/>
          <p:cNvSpPr txBox="1"/>
          <p:nvPr/>
        </p:nvSpPr>
        <p:spPr>
          <a:xfrm>
            <a:off x="9278874" y="2743200"/>
            <a:ext cx="1949958" cy="320040"/>
          </a:xfrm>
          <a:prstGeom prst="rect">
            <a:avLst/>
          </a:prstGeom>
          <a:noFill/>
          <a:ln/>
        </p:spPr>
        <p:txBody>
          <a:bodyPr wrap="square" lIns="0" tIns="0" rIns="0" bIns="0" rtlCol="0" anchor="t"/>
          <a:lstStyle/>
          <a:p>
            <a:pPr marL="0" indent="0">
              <a:buNone/>
            </a:pPr>
            <a:r>
              <a:rPr lang="en-US" sz="1400" b="1" dirty="0">
                <a:solidFill>
                  <a:srgbClr val="4767BD"/>
                </a:solidFill>
                <a:latin typeface="Arial" pitchFamily="34" charset="0"/>
                <a:ea typeface="Arial" pitchFamily="34" charset="-122"/>
                <a:cs typeface="Arial" pitchFamily="34" charset="-120"/>
              </a:rPr>
              <a:t>04</a:t>
            </a:r>
            <a:endParaRPr lang="en-US" sz="1400" dirty="0"/>
          </a:p>
        </p:txBody>
      </p:sp>
      <p:sp>
        <p:nvSpPr>
          <p:cNvPr id="20" name="Text 17"/>
          <p:cNvSpPr txBox="1"/>
          <p:nvPr/>
        </p:nvSpPr>
        <p:spPr>
          <a:xfrm>
            <a:off x="9278874" y="3127248"/>
            <a:ext cx="1949958" cy="571500"/>
          </a:xfrm>
          <a:prstGeom prst="rect">
            <a:avLst/>
          </a:prstGeom>
          <a:noFill/>
          <a:ln/>
        </p:spPr>
        <p:txBody>
          <a:bodyPr wrap="square" lIns="0" tIns="0" rIns="0" bIns="0" rtlCol="0" anchor="t"/>
          <a:lstStyle/>
          <a:p>
            <a:pPr marL="0" indent="0">
              <a:lnSpc>
                <a:spcPct val="105000"/>
              </a:lnSpc>
              <a:buNone/>
            </a:pPr>
            <a:r>
              <a:rPr lang="en-US" sz="1800" b="1" dirty="0">
                <a:solidFill>
                  <a:srgbClr val="101623"/>
                </a:solidFill>
                <a:latin typeface="Arial" pitchFamily="34" charset="0"/>
                <a:ea typeface="Arial" pitchFamily="34" charset="-122"/>
                <a:cs typeface="Arial" pitchFamily="34" charset="-120"/>
              </a:rPr>
              <a:t>A point person</a:t>
            </a:r>
            <a:endParaRPr lang="en-US" sz="1800" dirty="0"/>
          </a:p>
        </p:txBody>
      </p:sp>
      <p:sp>
        <p:nvSpPr>
          <p:cNvPr id="21" name="Text 18"/>
          <p:cNvSpPr txBox="1"/>
          <p:nvPr/>
        </p:nvSpPr>
        <p:spPr>
          <a:xfrm>
            <a:off x="9278874" y="3881628"/>
            <a:ext cx="1949958" cy="1513332"/>
          </a:xfrm>
          <a:prstGeom prst="rect">
            <a:avLst/>
          </a:prstGeom>
          <a:noFill/>
          <a:ln/>
        </p:spPr>
        <p:txBody>
          <a:bodyPr wrap="square" lIns="0" tIns="0" rIns="0" bIns="0" rtlCol="0" anchor="t"/>
          <a:lstStyle/>
          <a:p>
            <a:pPr marL="0" indent="0">
              <a:lnSpc>
                <a:spcPct val="120000"/>
              </a:lnSpc>
              <a:buNone/>
            </a:pPr>
            <a:r>
              <a:rPr lang="en-US" sz="1500" dirty="0">
                <a:solidFill>
                  <a:srgbClr val="4A5468"/>
                </a:solidFill>
                <a:latin typeface="Arial" pitchFamily="34" charset="0"/>
                <a:ea typeface="Arial" pitchFamily="34" charset="-122"/>
                <a:cs typeface="Arial" pitchFamily="34" charset="-120"/>
              </a:rPr>
              <a:t>One person for the department where you go deep. Two hours a month, not a title.</a:t>
            </a:r>
            <a:endParaRPr lang="en-US" sz="1500" dirty="0"/>
          </a:p>
        </p:txBody>
      </p:sp>
      <p:sp>
        <p:nvSpPr>
          <p:cNvPr id="22" name="Text 1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This does not stick because of an hour in a room. It sticks because one person decides to keep it alive.</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APPENDIX  ·  OUTSIDE SALES</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Prep a builder call in five minutes.</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Use in place of Example 1 when the room is sales-heavy.</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400" b="1" dirty="0">
                <a:solidFill>
                  <a:srgbClr val="2B3F78"/>
                </a:solidFill>
                <a:latin typeface="Arial" pitchFamily="34" charset="0"/>
                <a:ea typeface="Arial" pitchFamily="34" charset="-122"/>
                <a:cs typeface="Arial" pitchFamily="34" charset="-120"/>
              </a:rPr>
              <a:t>Context  </a:t>
            </a:r>
            <a:r>
              <a:rPr lang="en-US" sz="1400" dirty="0">
                <a:solidFill>
                  <a:srgbClr val="101623"/>
                </a:solidFill>
                <a:latin typeface="Arial" pitchFamily="34" charset="0"/>
                <a:ea typeface="Arial" pitchFamily="34" charset="-122"/>
                <a:cs typeface="Arial" pitchFamily="34" charset="-120"/>
              </a:rPr>
              <a:t>review with a builder whose volume is down 20%.</a:t>
            </a:r>
            <a:endParaRPr lang="en-US" sz="1400" dirty="0"/>
          </a:p>
          <a:p>
            <a:pPr marL="0" indent="0">
              <a:lnSpc>
                <a:spcPct val="110000"/>
              </a:lnSpc>
              <a:spcAft>
                <a:spcPts val="600"/>
              </a:spcAft>
              <a:buNone/>
            </a:pPr>
            <a:r>
              <a:rPr lang="en-US" sz="1400" b="1" dirty="0">
                <a:solidFill>
                  <a:srgbClr val="2B3F78"/>
                </a:solidFill>
                <a:latin typeface="Arial" pitchFamily="34" charset="0"/>
                <a:ea typeface="Arial" pitchFamily="34" charset="-122"/>
                <a:cs typeface="Arial" pitchFamily="34" charset="-120"/>
              </a:rPr>
              <a:t>Actor  </a:t>
            </a:r>
            <a:r>
              <a:rPr lang="en-US" sz="1400" dirty="0">
                <a:solidFill>
                  <a:srgbClr val="101623"/>
                </a:solidFill>
                <a:latin typeface="Arial" pitchFamily="34" charset="0"/>
                <a:ea typeface="Arial" pitchFamily="34" charset="-122"/>
                <a:cs typeface="Arial" pitchFamily="34" charset="-120"/>
              </a:rPr>
              <a:t>experienced LBM outside salesperson.</a:t>
            </a:r>
            <a:endParaRPr lang="en-US" sz="1400" dirty="0"/>
          </a:p>
          <a:p>
            <a:pPr marL="0" indent="0">
              <a:lnSpc>
                <a:spcPct val="110000"/>
              </a:lnSpc>
              <a:spcAft>
                <a:spcPts val="600"/>
              </a:spcAft>
              <a:buNone/>
            </a:pPr>
            <a:r>
              <a:rPr lang="en-US" sz="1400" b="1" dirty="0">
                <a:solidFill>
                  <a:srgbClr val="2B3F78"/>
                </a:solidFill>
                <a:latin typeface="Arial" pitchFamily="34" charset="0"/>
                <a:ea typeface="Arial" pitchFamily="34" charset="-122"/>
                <a:cs typeface="Arial" pitchFamily="34" charset="-120"/>
              </a:rPr>
              <a:t>Request  </a:t>
            </a:r>
            <a:r>
              <a:rPr lang="en-US" sz="1400" dirty="0">
                <a:solidFill>
                  <a:srgbClr val="101623"/>
                </a:solidFill>
                <a:latin typeface="Arial" pitchFamily="34" charset="0"/>
                <a:ea typeface="Arial" pitchFamily="34" charset="-122"/>
                <a:cs typeface="Arial" pitchFamily="34" charset="-120"/>
              </a:rPr>
              <a:t>three likely reasons and what to ask him.</a:t>
            </a:r>
            <a:endParaRPr lang="en-US" sz="1400" dirty="0"/>
          </a:p>
          <a:p>
            <a:pPr marL="0" indent="0">
              <a:lnSpc>
                <a:spcPct val="110000"/>
              </a:lnSpc>
              <a:spcAft>
                <a:spcPts val="600"/>
              </a:spcAft>
              <a:buNone/>
            </a:pPr>
            <a:r>
              <a:rPr lang="en-US" sz="1400" b="1" dirty="0">
                <a:solidFill>
                  <a:srgbClr val="2B3F78"/>
                </a:solidFill>
                <a:latin typeface="Arial" pitchFamily="34" charset="0"/>
                <a:ea typeface="Arial" pitchFamily="34" charset="-122"/>
                <a:cs typeface="Arial" pitchFamily="34" charset="-120"/>
              </a:rPr>
              <a:t>Guardrails  </a:t>
            </a:r>
            <a:r>
              <a:rPr lang="en-US" sz="1400" dirty="0">
                <a:solidFill>
                  <a:srgbClr val="101623"/>
                </a:solidFill>
                <a:latin typeface="Arial" pitchFamily="34" charset="0"/>
                <a:ea typeface="Arial" pitchFamily="34" charset="-122"/>
                <a:cs typeface="Arial" pitchFamily="34" charset="-120"/>
              </a:rPr>
              <a:t>no guessing at his numbers. Questions, not pitches.</a:t>
            </a:r>
            <a:endParaRPr lang="en-US" sz="1400" dirty="0"/>
          </a:p>
          <a:p>
            <a:pPr marL="0" indent="0">
              <a:lnSpc>
                <a:spcPct val="110000"/>
              </a:lnSpc>
              <a:spcAft>
                <a:spcPts val="600"/>
              </a:spcAft>
              <a:buNone/>
            </a:pPr>
            <a:r>
              <a:rPr lang="en-US" sz="1400" b="1" dirty="0">
                <a:solidFill>
                  <a:srgbClr val="2B3F78"/>
                </a:solidFill>
                <a:latin typeface="Arial" pitchFamily="34" charset="0"/>
                <a:ea typeface="Arial" pitchFamily="34" charset="-122"/>
                <a:cs typeface="Arial" pitchFamily="34" charset="-120"/>
              </a:rPr>
              <a:t>Output  </a:t>
            </a:r>
            <a:r>
              <a:rPr lang="en-US" sz="1400" dirty="0">
                <a:solidFill>
                  <a:srgbClr val="101623"/>
                </a:solidFill>
                <a:latin typeface="Arial" pitchFamily="34" charset="0"/>
                <a:ea typeface="Arial" pitchFamily="34" charset="-122"/>
                <a:cs typeface="Arial" pitchFamily="34" charset="-120"/>
              </a:rPr>
              <a:t>three reasons, three questions.</a:t>
            </a:r>
            <a:endParaRPr lang="en-US" sz="14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Lost share to a competitor</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Fewer starts, not lost share</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A service issue never escalated</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Plus three questions to open with</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Full version, including the SHIFT pass: Example 3 in the workbook.</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APPENDIX  ·  INSIDE SALES &amp; COUNTER</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Quote it without guessing.</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Use when the room is counter staff and inside sales.</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Context  </a:t>
            </a:r>
            <a:r>
              <a:rPr lang="en-US" sz="1300" dirty="0">
                <a:solidFill>
                  <a:srgbClr val="101623"/>
                </a:solidFill>
                <a:latin typeface="Arial" pitchFamily="34" charset="0"/>
                <a:ea typeface="Arial" pitchFamily="34" charset="-122"/>
                <a:cs typeface="Arial" pitchFamily="34" charset="-120"/>
              </a:rPr>
              <a:t>contractor sent a photo and “the usual” for a deck.</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Actor  </a:t>
            </a:r>
            <a:r>
              <a:rPr lang="en-US" sz="1300" dirty="0">
                <a:solidFill>
                  <a:srgbClr val="101623"/>
                </a:solidFill>
                <a:latin typeface="Arial" pitchFamily="34" charset="0"/>
                <a:ea typeface="Arial" pitchFamily="34" charset="-122"/>
                <a:cs typeface="Arial" pitchFamily="34" charset="-120"/>
              </a:rPr>
              <a:t>experienced LBM counter salesperson.</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Request  </a:t>
            </a:r>
            <a:r>
              <a:rPr lang="en-US" sz="1300" dirty="0">
                <a:solidFill>
                  <a:srgbClr val="101623"/>
                </a:solidFill>
                <a:latin typeface="Arial" pitchFamily="34" charset="0"/>
                <a:ea typeface="Arial" pitchFamily="34" charset="-122"/>
                <a:cs typeface="Arial" pitchFamily="34" charset="-120"/>
              </a:rPr>
              <a:t>list what I still need to confirm before I quote it.</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Guardrails  </a:t>
            </a:r>
            <a:r>
              <a:rPr lang="en-US" sz="1300" dirty="0">
                <a:solidFill>
                  <a:srgbClr val="101623"/>
                </a:solidFill>
                <a:latin typeface="Arial" pitchFamily="34" charset="0"/>
                <a:ea typeface="Arial" pitchFamily="34" charset="-122"/>
                <a:cs typeface="Arial" pitchFamily="34" charset="-120"/>
              </a:rPr>
              <a:t>do not assume spans, spacing, or grade. Do not design the deck.</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Output  </a:t>
            </a:r>
            <a:r>
              <a:rPr lang="en-US" sz="1300" dirty="0">
                <a:solidFill>
                  <a:srgbClr val="101623"/>
                </a:solidFill>
                <a:latin typeface="Arial" pitchFamily="34" charset="0"/>
                <a:ea typeface="Arial" pitchFamily="34" charset="-122"/>
                <a:cs typeface="Arial" pitchFamily="34" charset="-120"/>
              </a:rPr>
              <a:t>a short checklist of questions.</a:t>
            </a:r>
            <a:endParaRPr lang="en-US" sz="13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Joist span and spacing</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Decking material and width</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Railing and hardware spec</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Plus delivery date and site access</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The workbook shows the SHIFT pass turning this into a text he will answer.</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85800" y="548640"/>
            <a:ext cx="10817352" cy="292608"/>
          </a:xfrm>
          <a:prstGeom prst="rect">
            <a:avLst/>
          </a:prstGeom>
          <a:noFill/>
          <a:ln/>
        </p:spPr>
        <p:txBody>
          <a:bodyPr wrap="square" lIns="0" tIns="0" rIns="0" bIns="0" rtlCol="0" anchor="t"/>
          <a:lstStyle/>
          <a:p>
            <a:pPr marL="0" indent="0" algn="l">
              <a:buNone/>
            </a:pPr>
            <a:r>
              <a:rPr lang="en-US" sz="1200" b="1" kern="0" spc="200" dirty="0">
                <a:solidFill>
                  <a:srgbClr val="4767BD"/>
                </a:solidFill>
                <a:latin typeface="Arial" pitchFamily="34" charset="0"/>
                <a:ea typeface="Arial" pitchFamily="34" charset="-122"/>
                <a:cs typeface="Arial" pitchFamily="34" charset="-120"/>
              </a:rPr>
              <a:t>APPENDIX  ·  PURCHASING</a:t>
            </a:r>
            <a:endParaRPr lang="en-US" sz="1200" dirty="0"/>
          </a:p>
        </p:txBody>
      </p:sp>
      <p:sp>
        <p:nvSpPr>
          <p:cNvPr id="3" name="Text 0"/>
          <p:cNvSpPr>
            <a:spLocks noGrp="1"/>
          </p:cNvSpPr>
          <p:nvPr>
            <p:ph type="title" idx="101" hasCustomPrompt="1"/>
          </p:nvPr>
        </p:nvSpPr>
        <p:spPr>
          <a:xfrm>
            <a:off x="685800" y="896112"/>
            <a:ext cx="10817352" cy="1051560"/>
          </a:xfrm>
          <a:prstGeom prst="rect">
            <a:avLst/>
          </a:prstGeom>
          <a:noFill/>
          <a:ln/>
        </p:spPr>
        <p:txBody>
          <a:bodyPr wrap="square" lIns="0" tIns="0" rIns="0" bIns="0" rtlCol="0" anchor="t"/>
          <a:lstStyle/>
          <a:p>
            <a:pPr marL="0" indent="0" algn="l">
              <a:buNone/>
            </a:pPr>
            <a:r>
              <a:rPr lang="en-US" sz="3400" b="1" dirty="0">
                <a:solidFill>
                  <a:srgbClr val="101623"/>
                </a:solidFill>
                <a:latin typeface="Arial" pitchFamily="34" charset="0"/>
                <a:ea typeface="Arial" pitchFamily="34" charset="-122"/>
                <a:cs typeface="Arial" pitchFamily="34" charset="-120"/>
              </a:rPr>
              <a:t>Compare two vendor quotes fast.</a:t>
            </a:r>
            <a:endParaRPr lang="en-US" sz="3400" dirty="0"/>
          </a:p>
        </p:txBody>
      </p:sp>
      <p:sp>
        <p:nvSpPr>
          <p:cNvPr id="5" name="Text 2"/>
          <p:cNvSpPr txBox="1"/>
          <p:nvPr/>
        </p:nvSpPr>
        <p:spPr>
          <a:xfrm>
            <a:off x="685800" y="1965960"/>
            <a:ext cx="10817352" cy="411480"/>
          </a:xfrm>
          <a:prstGeom prst="rect">
            <a:avLst/>
          </a:prstGeom>
          <a:noFill/>
          <a:ln/>
        </p:spPr>
        <p:txBody>
          <a:bodyPr wrap="square" lIns="0" tIns="0" rIns="0" bIns="0" rtlCol="0" anchor="t"/>
          <a:lstStyle/>
          <a:p>
            <a:pPr marL="0" indent="0">
              <a:buNone/>
            </a:pPr>
            <a:r>
              <a:rPr lang="en-US" sz="1600" dirty="0">
                <a:solidFill>
                  <a:srgbClr val="4A5468"/>
                </a:solidFill>
                <a:latin typeface="Arial" pitchFamily="34" charset="0"/>
                <a:ea typeface="Arial" pitchFamily="34" charset="-122"/>
                <a:cs typeface="Arial" pitchFamily="34" charset="-120"/>
              </a:rPr>
              <a:t>Use when the room is purchasing, estimating, or operations management.</a:t>
            </a:r>
            <a:endParaRPr lang="en-US" sz="1600" dirty="0"/>
          </a:p>
        </p:txBody>
      </p:sp>
      <p:sp>
        <p:nvSpPr>
          <p:cNvPr id="6" name="Shape 3"/>
          <p:cNvSpPr/>
          <p:nvPr/>
        </p:nvSpPr>
        <p:spPr>
          <a:xfrm>
            <a:off x="685800" y="2606040"/>
            <a:ext cx="5248656" cy="2880360"/>
          </a:xfrm>
          <a:prstGeom prst="rect">
            <a:avLst/>
          </a:prstGeom>
          <a:solidFill>
            <a:srgbClr val="EEF1F8"/>
          </a:solidFill>
          <a:ln w="12700">
            <a:solidFill>
              <a:srgbClr val="EEF1F8"/>
            </a:solidFill>
            <a:prstDash val="solid"/>
          </a:ln>
        </p:spPr>
        <p:txBody>
          <a:bodyPr/>
          <a:lstStyle/>
          <a:p>
            <a:endParaRPr lang="en-US"/>
          </a:p>
        </p:txBody>
      </p:sp>
      <p:sp>
        <p:nvSpPr>
          <p:cNvPr id="7" name="Text 4"/>
          <p:cNvSpPr txBox="1"/>
          <p:nvPr/>
        </p:nvSpPr>
        <p:spPr>
          <a:xfrm>
            <a:off x="960120"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CARGO PROMPT</a:t>
            </a:r>
            <a:endParaRPr lang="en-US" sz="1100" dirty="0"/>
          </a:p>
        </p:txBody>
      </p:sp>
      <p:sp>
        <p:nvSpPr>
          <p:cNvPr id="8" name="Text 5"/>
          <p:cNvSpPr txBox="1"/>
          <p:nvPr/>
        </p:nvSpPr>
        <p:spPr>
          <a:xfrm>
            <a:off x="960120" y="3246120"/>
            <a:ext cx="4700016" cy="2103120"/>
          </a:xfrm>
          <a:prstGeom prst="rect">
            <a:avLst/>
          </a:prstGeom>
          <a:noFill/>
          <a:ln/>
        </p:spPr>
        <p:txBody>
          <a:bodyPr wrap="square" lIns="0" tIns="0" rIns="0" bIns="0" rtlCol="0" anchor="t"/>
          <a:lstStyle/>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Context  </a:t>
            </a:r>
            <a:r>
              <a:rPr lang="en-US" sz="1300" dirty="0">
                <a:solidFill>
                  <a:srgbClr val="101623"/>
                </a:solidFill>
                <a:latin typeface="Arial" pitchFamily="34" charset="0"/>
                <a:ea typeface="Arial" pitchFamily="34" charset="-122"/>
                <a:cs typeface="Arial" pitchFamily="34" charset="-120"/>
              </a:rPr>
              <a:t>two quotes on the same EWP package, different terms.</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Actor  </a:t>
            </a:r>
            <a:r>
              <a:rPr lang="en-US" sz="1300" dirty="0">
                <a:solidFill>
                  <a:srgbClr val="101623"/>
                </a:solidFill>
                <a:latin typeface="Arial" pitchFamily="34" charset="0"/>
                <a:ea typeface="Arial" pitchFamily="34" charset="-122"/>
                <a:cs typeface="Arial" pitchFamily="34" charset="-120"/>
              </a:rPr>
              <a:t>experienced LBM purchasing manager.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Request  </a:t>
            </a:r>
            <a:r>
              <a:rPr lang="en-US" sz="1300" dirty="0">
                <a:solidFill>
                  <a:srgbClr val="101623"/>
                </a:solidFill>
                <a:latin typeface="Arial" pitchFamily="34" charset="0"/>
                <a:ea typeface="Arial" pitchFamily="34" charset="-122"/>
                <a:cs typeface="Arial" pitchFamily="34" charset="-120"/>
              </a:rPr>
              <a:t>line up the real differences and what to ask each vendor.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Guardrails  </a:t>
            </a:r>
            <a:r>
              <a:rPr lang="en-US" sz="1300" dirty="0">
                <a:solidFill>
                  <a:srgbClr val="101623"/>
                </a:solidFill>
                <a:latin typeface="Arial" pitchFamily="34" charset="0"/>
                <a:ea typeface="Arial" pitchFamily="34" charset="-122"/>
                <a:cs typeface="Arial" pitchFamily="34" charset="-120"/>
              </a:rPr>
              <a:t>flag anything not truly comparable. No math I cannot check. Do not pick a winner.</a:t>
            </a:r>
            <a:endParaRPr lang="en-US" sz="1300" dirty="0"/>
          </a:p>
          <a:p>
            <a:pPr marL="0" indent="0">
              <a:lnSpc>
                <a:spcPct val="110000"/>
              </a:lnSpc>
              <a:spcAft>
                <a:spcPts val="600"/>
              </a:spcAft>
              <a:buNone/>
            </a:pPr>
            <a:r>
              <a:rPr lang="en-US" sz="1300" b="1" dirty="0">
                <a:solidFill>
                  <a:srgbClr val="2B3F78"/>
                </a:solidFill>
                <a:latin typeface="Arial" pitchFamily="34" charset="0"/>
                <a:ea typeface="Arial" pitchFamily="34" charset="-122"/>
                <a:cs typeface="Arial" pitchFamily="34" charset="-120"/>
              </a:rPr>
              <a:t>Output  </a:t>
            </a:r>
            <a:r>
              <a:rPr lang="en-US" sz="1300" dirty="0">
                <a:solidFill>
                  <a:srgbClr val="101623"/>
                </a:solidFill>
                <a:latin typeface="Arial" pitchFamily="34" charset="0"/>
                <a:ea typeface="Arial" pitchFamily="34" charset="-122"/>
                <a:cs typeface="Arial" pitchFamily="34" charset="-120"/>
              </a:rPr>
              <a:t>side-by-side list, then questions.</a:t>
            </a:r>
            <a:endParaRPr lang="en-US" sz="1300" dirty="0"/>
          </a:p>
        </p:txBody>
      </p:sp>
      <p:sp>
        <p:nvSpPr>
          <p:cNvPr id="9" name="Shape 6"/>
          <p:cNvSpPr/>
          <p:nvPr/>
        </p:nvSpPr>
        <p:spPr>
          <a:xfrm>
            <a:off x="6254496" y="2606040"/>
            <a:ext cx="5248656" cy="2880360"/>
          </a:xfrm>
          <a:prstGeom prst="rect">
            <a:avLst/>
          </a:prstGeom>
          <a:solidFill>
            <a:srgbClr val="FFFFFF"/>
          </a:solidFill>
          <a:ln w="12700">
            <a:solidFill>
              <a:srgbClr val="D5DCEC"/>
            </a:solidFill>
            <a:prstDash val="solid"/>
          </a:ln>
        </p:spPr>
        <p:txBody>
          <a:bodyPr/>
          <a:lstStyle/>
          <a:p>
            <a:endParaRPr lang="en-US"/>
          </a:p>
        </p:txBody>
      </p:sp>
      <p:sp>
        <p:nvSpPr>
          <p:cNvPr id="10" name="Text 7"/>
          <p:cNvSpPr txBox="1"/>
          <p:nvPr/>
        </p:nvSpPr>
        <p:spPr>
          <a:xfrm>
            <a:off x="6528816" y="2834640"/>
            <a:ext cx="4700016" cy="274320"/>
          </a:xfrm>
          <a:prstGeom prst="rect">
            <a:avLst/>
          </a:prstGeom>
          <a:noFill/>
          <a:ln/>
        </p:spPr>
        <p:txBody>
          <a:bodyPr wrap="square" lIns="0" tIns="0" rIns="0" bIns="0" rtlCol="0" anchor="t"/>
          <a:lstStyle/>
          <a:p>
            <a:pPr marL="0" indent="0">
              <a:buNone/>
            </a:pPr>
            <a:r>
              <a:rPr lang="en-US" sz="1100" b="1" kern="0" spc="200" dirty="0">
                <a:solidFill>
                  <a:srgbClr val="4767BD"/>
                </a:solidFill>
                <a:latin typeface="Arial" pitchFamily="34" charset="0"/>
                <a:ea typeface="Arial" pitchFamily="34" charset="-122"/>
                <a:cs typeface="Arial" pitchFamily="34" charset="-120"/>
              </a:rPr>
              <a:t>WHAT CAME BACK</a:t>
            </a:r>
            <a:endParaRPr lang="en-US" sz="1100" dirty="0"/>
          </a:p>
        </p:txBody>
      </p:sp>
      <p:sp>
        <p:nvSpPr>
          <p:cNvPr id="11" name="Text 8"/>
          <p:cNvSpPr txBox="1"/>
          <p:nvPr/>
        </p:nvSpPr>
        <p:spPr>
          <a:xfrm>
            <a:off x="6528816" y="3246120"/>
            <a:ext cx="4700016" cy="2103120"/>
          </a:xfrm>
          <a:prstGeom prst="rect">
            <a:avLst/>
          </a:prstGeom>
          <a:noFill/>
          <a:ln/>
        </p:spPr>
        <p:txBody>
          <a:bodyPr wrap="square" lIns="0" tIns="0" rIns="0" bIns="0" rtlCol="0" anchor="t"/>
          <a:lstStyle/>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Freight in one, not the other</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Lead times differ by nine days</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Different grade on the LVL</a:t>
            </a:r>
            <a:endParaRPr lang="en-US" sz="1600" dirty="0"/>
          </a:p>
          <a:p>
            <a:pPr marL="203200" indent="-203200">
              <a:lnSpc>
                <a:spcPct val="110000"/>
              </a:lnSpc>
              <a:spcAft>
                <a:spcPts val="700"/>
              </a:spcAft>
              <a:buSzPct val="100000"/>
              <a:buChar char="•"/>
            </a:pPr>
            <a:r>
              <a:rPr lang="en-US" sz="1600" dirty="0">
                <a:solidFill>
                  <a:srgbClr val="101623"/>
                </a:solidFill>
                <a:latin typeface="Arial" pitchFamily="34" charset="0"/>
                <a:ea typeface="Arial" pitchFamily="34" charset="-122"/>
                <a:cs typeface="Arial" pitchFamily="34" charset="-120"/>
              </a:rPr>
              <a:t>Plus four questions before you buy</a:t>
            </a:r>
            <a:endParaRPr lang="en-US" sz="1600" dirty="0"/>
          </a:p>
        </p:txBody>
      </p:sp>
      <p:sp>
        <p:nvSpPr>
          <p:cNvPr id="12" name="Text 9"/>
          <p:cNvSpPr txBox="1"/>
          <p:nvPr/>
        </p:nvSpPr>
        <p:spPr>
          <a:xfrm>
            <a:off x="685800" y="5715000"/>
            <a:ext cx="10817352" cy="411480"/>
          </a:xfrm>
          <a:prstGeom prst="rect">
            <a:avLst/>
          </a:prstGeom>
          <a:noFill/>
          <a:ln/>
        </p:spPr>
        <p:txBody>
          <a:bodyPr wrap="square" lIns="0" tIns="0" rIns="0" bIns="0" rtlCol="0" anchor="t"/>
          <a:lstStyle/>
          <a:p>
            <a:pPr marL="0" indent="0">
              <a:buNone/>
            </a:pPr>
            <a:r>
              <a:rPr lang="en-US" sz="1600" b="1" dirty="0">
                <a:solidFill>
                  <a:srgbClr val="2B3F78"/>
                </a:solidFill>
                <a:latin typeface="Arial" pitchFamily="34" charset="0"/>
                <a:ea typeface="Arial" pitchFamily="34" charset="-122"/>
                <a:cs typeface="Arial" pitchFamily="34" charset="-120"/>
              </a:rPr>
              <a:t>It did not pick for him. It named what was not comparable and what to go ask.</a:t>
            </a:r>
            <a:endParaRPr lang="en-US" sz="1600" dirty="0"/>
          </a:p>
        </p:txBody>
      </p:sp>
      <p:sp>
        <p:nvSpPr>
          <p:cNvPr id="25" name="Slide Number Placeholder 0"/>
          <p:cNvSpPr>
            <a:spLocks noGrp="1"/>
          </p:cNvSpPr>
          <p:nvPr>
            <p:ph type="sldNum" sz="quarter" idx="4294967295"/>
          </p:nvPr>
        </p:nvSpPr>
        <p:spPr>
          <a:xfrm>
            <a:off x="11045952" y="635508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4A5468"/>
                </a:solidFill>
                <a:latin typeface="Arial"/>
                <a:ea typeface="Arial"/>
                <a:cs typeface="Arial"/>
              </a:defRPr>
            </a:lvl1pPr>
          </a:lstStyle>
          <a:p>
            <a:pPr algn="r"/>
            <a:fld id="{F7021451-1387-4CA6-816F-3879F97B5CBC}" type="slidenum">
              <a:rPr lang="en-US" b="0"/>
              <a:t>26</a:t>
            </a:fld>
            <a:endParaRPr lang="en-US"/>
          </a:p>
        </p:txBody>
      </p:sp>
    </p:spTree>
  </p:cSld>
  <p:clrMapOvr>
    <a:masterClrMapping/>
  </p:clrMapOvr>
</p:sld>
</file>

<file path=ppt/theme/theme1.xml><?xml version="1.0" encoding="utf-8"?>
<a:theme xmlns:a="http://schemas.openxmlformats.org/drawingml/2006/main" name="AIGP">
  <a:themeElements>
    <a:clrScheme name="AIGP">
      <a:dk1>
        <a:srgbClr val="101623"/>
      </a:dk1>
      <a:lt1>
        <a:srgbClr val="FFFFFF"/>
      </a:lt1>
      <a:dk2>
        <a:srgbClr val="2B3F78"/>
      </a:dk2>
      <a:lt2>
        <a:srgbClr val="EEF1F8"/>
      </a:lt2>
      <a:accent1>
        <a:srgbClr val="2B3F78"/>
      </a:accent1>
      <a:accent2>
        <a:srgbClr val="4767BD"/>
      </a:accent2>
      <a:accent3>
        <a:srgbClr val="819DD4"/>
      </a:accent3>
      <a:accent4>
        <a:srgbClr val="4A5468"/>
      </a:accent4>
      <a:accent5>
        <a:srgbClr val="C4D1F0"/>
      </a:accent5>
      <a:accent6>
        <a:srgbClr val="8B95A9"/>
      </a:accent6>
      <a:hlink>
        <a:srgbClr val="2B3F78"/>
      </a:hlink>
      <a:folHlink>
        <a:srgbClr val="4767BD"/>
      </a:folHlink>
    </a:clrScheme>
    <a:fontScheme name="AIGP">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6246</Words>
  <Application>Microsoft Macintosh PowerPoint</Application>
  <PresentationFormat>Widescreen</PresentationFormat>
  <Paragraphs>476</Paragraphs>
  <Slides>26</Slides>
  <Notes>26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26</vt:i4>
      </vt:variant>
    </vt:vector>
  </HeadingPairs>
  <TitlesOfParts>
    <vt:vector size="28" baseType="lpstr">
      <vt:lpstr>Arial</vt:lpstr>
      <vt:lpstr>AIGP</vt:lpstr>
      <vt:lpstr>AI as Your Practical Work Assistant</vt:lpstr>
      <vt:lpstr>Most people are using this too small.</vt:lpstr>
      <vt:lpstr>AI works best with clear direction.</vt:lpstr>
      <vt:lpstr>AI is fast. Not always right.</vt:lpstr>
      <vt:lpstr>Best where work gets messy.</vt:lpstr>
      <vt:lpstr>Every desk in the building.</vt:lpstr>
      <vt:lpstr>Where the decisions get made.</vt:lpstr>
      <vt:lpstr>You still hold the responsibility.</vt:lpstr>
      <vt:lpstr>The Four Checks, Every Time.</vt:lpstr>
      <vt:lpstr>Know which tool you are in.</vt:lpstr>
      <vt:lpstr>Same tool. Different question.</vt:lpstr>
      <vt:lpstr>Tell it who you are first.</vt:lpstr>
      <vt:lpstr>CARGO builds a stronger prompt.</vt:lpstr>
      <vt:lpstr>Write one. Three minutes.</vt:lpstr>
      <vt:lpstr>Turn rough notes into a plan.</vt:lpstr>
      <vt:lpstr>Prepare before you react.</vt:lpstr>
      <vt:lpstr>Find where it actually moved.</vt:lpstr>
      <vt:lpstr>SHIFT improves the first answer.</vt:lpstr>
      <vt:lpstr>Build with CARGO. Refine with SHIFT.</vt:lpstr>
      <vt:lpstr>Stuck? Have it write the prompt.</vt:lpstr>
      <vt:lpstr>Use it well. Use it wisely.</vt:lpstr>
      <vt:lpstr>Try it once this week.</vt:lpstr>
      <vt:lpstr>Where to go from here.</vt:lpstr>
      <vt:lpstr>Prep a builder call in five minutes.</vt:lpstr>
      <vt:lpstr>Quote it without guessing.</vt:lpstr>
      <vt:lpstr>Compare two vendor quotes fast.</vt:lpstr>
    </vt:vector>
  </TitlesOfParts>
  <Company>AI Growth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Training: AI as Your Practical Work Assistant</dc:title>
  <dc:subject>PptxGenJS Presentation</dc:subject>
  <dc:creator>John Marshall</dc:creator>
  <cp:lastModifiedBy>John Marshall</cp:lastModifiedBy>
  <cp:revision>1</cp:revision>
  <dcterms:created xsi:type="dcterms:W3CDTF">2026-09-25T02:09:05Z</dcterms:created>
  <dcterms:modified xsi:type="dcterms:W3CDTF">2026-09-25T02:10:44Z</dcterms:modified>
</cp:coreProperties>
</file>